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5" r:id="rId3"/>
  </p:sldMasterIdLst>
  <p:notesMasterIdLst>
    <p:notesMasterId r:id="rId97"/>
  </p:notesMasterIdLst>
  <p:sldIdLst>
    <p:sldId id="256" r:id="rId4"/>
    <p:sldId id="659" r:id="rId5"/>
    <p:sldId id="660" r:id="rId6"/>
    <p:sldId id="477" r:id="rId7"/>
    <p:sldId id="479" r:id="rId8"/>
    <p:sldId id="365" r:id="rId9"/>
    <p:sldId id="367" r:id="rId10"/>
    <p:sldId id="517" r:id="rId11"/>
    <p:sldId id="518" r:id="rId12"/>
    <p:sldId id="552" r:id="rId13"/>
    <p:sldId id="519" r:id="rId14"/>
    <p:sldId id="521" r:id="rId15"/>
    <p:sldId id="522" r:id="rId16"/>
    <p:sldId id="523" r:id="rId17"/>
    <p:sldId id="658" r:id="rId18"/>
    <p:sldId id="534" r:id="rId19"/>
    <p:sldId id="537" r:id="rId20"/>
    <p:sldId id="529" r:id="rId21"/>
    <p:sldId id="535" r:id="rId22"/>
    <p:sldId id="536" r:id="rId23"/>
    <p:sldId id="538" r:id="rId24"/>
    <p:sldId id="530" r:id="rId25"/>
    <p:sldId id="527" r:id="rId26"/>
    <p:sldId id="531" r:id="rId27"/>
    <p:sldId id="526" r:id="rId28"/>
    <p:sldId id="532" r:id="rId29"/>
    <p:sldId id="540" r:id="rId30"/>
    <p:sldId id="373" r:id="rId31"/>
    <p:sldId id="541" r:id="rId32"/>
    <p:sldId id="542" r:id="rId33"/>
    <p:sldId id="539" r:id="rId34"/>
    <p:sldId id="543" r:id="rId35"/>
    <p:sldId id="533" r:id="rId36"/>
    <p:sldId id="546" r:id="rId37"/>
    <p:sldId id="398" r:id="rId38"/>
    <p:sldId id="549" r:id="rId39"/>
    <p:sldId id="548" r:id="rId40"/>
    <p:sldId id="544" r:id="rId41"/>
    <p:sldId id="545" r:id="rId42"/>
    <p:sldId id="399" r:id="rId43"/>
    <p:sldId id="400" r:id="rId44"/>
    <p:sldId id="458" r:id="rId45"/>
    <p:sldId id="657" r:id="rId46"/>
    <p:sldId id="668" r:id="rId47"/>
    <p:sldId id="401" r:id="rId48"/>
    <p:sldId id="403" r:id="rId49"/>
    <p:sldId id="404" r:id="rId50"/>
    <p:sldId id="439" r:id="rId51"/>
    <p:sldId id="664" r:id="rId52"/>
    <p:sldId id="666" r:id="rId53"/>
    <p:sldId id="667" r:id="rId54"/>
    <p:sldId id="665" r:id="rId55"/>
    <p:sldId id="616" r:id="rId56"/>
    <p:sldId id="661" r:id="rId57"/>
    <p:sldId id="662" r:id="rId58"/>
    <p:sldId id="663" r:id="rId59"/>
    <p:sldId id="670" r:id="rId60"/>
    <p:sldId id="442" r:id="rId61"/>
    <p:sldId id="443" r:id="rId62"/>
    <p:sldId id="454" r:id="rId63"/>
    <p:sldId id="455" r:id="rId64"/>
    <p:sldId id="446" r:id="rId65"/>
    <p:sldId id="456" r:id="rId66"/>
    <p:sldId id="461" r:id="rId67"/>
    <p:sldId id="447" r:id="rId68"/>
    <p:sldId id="459" r:id="rId69"/>
    <p:sldId id="460" r:id="rId70"/>
    <p:sldId id="550" r:id="rId71"/>
    <p:sldId id="551" r:id="rId72"/>
    <p:sldId id="615" r:id="rId73"/>
    <p:sldId id="346" r:id="rId74"/>
    <p:sldId id="457" r:id="rId75"/>
    <p:sldId id="617" r:id="rId76"/>
    <p:sldId id="451" r:id="rId77"/>
    <p:sldId id="648" r:id="rId78"/>
    <p:sldId id="649" r:id="rId79"/>
    <p:sldId id="650" r:id="rId80"/>
    <p:sldId id="651" r:id="rId81"/>
    <p:sldId id="652" r:id="rId82"/>
    <p:sldId id="653" r:id="rId83"/>
    <p:sldId id="654" r:id="rId84"/>
    <p:sldId id="655" r:id="rId85"/>
    <p:sldId id="656" r:id="rId86"/>
    <p:sldId id="474" r:id="rId87"/>
    <p:sldId id="444" r:id="rId88"/>
    <p:sldId id="445" r:id="rId89"/>
    <p:sldId id="524" r:id="rId90"/>
    <p:sldId id="520" r:id="rId91"/>
    <p:sldId id="344" r:id="rId92"/>
    <p:sldId id="525" r:id="rId93"/>
    <p:sldId id="372" r:id="rId94"/>
    <p:sldId id="374" r:id="rId95"/>
    <p:sldId id="371" r:id="rId96"/>
  </p:sldIdLst>
  <p:sldSz cx="12192000" cy="6858000"/>
  <p:notesSz cx="6858000" cy="9144000"/>
  <p:custDataLst>
    <p:tags r:id="rId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16F"/>
    <a:srgbClr val="002060"/>
    <a:srgbClr val="000B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4"/>
    <p:restoredTop sz="94626"/>
  </p:normalViewPr>
  <p:slideViewPr>
    <p:cSldViewPr snapToGrid="0">
      <p:cViewPr varScale="1">
        <p:scale>
          <a:sx n="121" d="100"/>
          <a:sy n="121" d="100"/>
        </p:scale>
        <p:origin x="384" y="168"/>
      </p:cViewPr>
      <p:guideLst>
        <p:guide orient="horz" pos="2160"/>
        <p:guide pos="37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tags" Target="tags/tag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3CD57-76C0-440B-A1E2-25AD60AFEBDF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5B169-541D-46CD-8186-0E0A106DF8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更多精品素材：</a:t>
            </a:r>
            <a:r>
              <a:rPr lang="en-US" altLang="zh-CN" dirty="0"/>
              <a:t>http://shop248912786.taobao.com </a:t>
            </a:r>
            <a:r>
              <a:rPr lang="zh-CN" altLang="en-US"/>
              <a:t>（下拉可隐藏）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5B169-541D-46CD-8186-0E0A106DF8A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2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773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60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8698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510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868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439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2428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25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004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0065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7633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3641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8839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475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72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8837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0359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5847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2325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3516086" y="2002971"/>
            <a:ext cx="1621972" cy="1621972"/>
          </a:xfrm>
          <a:custGeom>
            <a:avLst/>
            <a:gdLst>
              <a:gd name="connsiteX0" fmla="*/ 810986 w 1621972"/>
              <a:gd name="connsiteY0" fmla="*/ 0 h 1621972"/>
              <a:gd name="connsiteX1" fmla="*/ 1621972 w 1621972"/>
              <a:gd name="connsiteY1" fmla="*/ 810986 h 1621972"/>
              <a:gd name="connsiteX2" fmla="*/ 810986 w 1621972"/>
              <a:gd name="connsiteY2" fmla="*/ 1621972 h 1621972"/>
              <a:gd name="connsiteX3" fmla="*/ 0 w 1621972"/>
              <a:gd name="connsiteY3" fmla="*/ 810986 h 1621972"/>
              <a:gd name="connsiteX4" fmla="*/ 810986 w 1621972"/>
              <a:gd name="connsiteY4" fmla="*/ 0 h 162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972" h="1621972">
                <a:moveTo>
                  <a:pt x="810986" y="0"/>
                </a:moveTo>
                <a:cubicBezTo>
                  <a:pt x="1258881" y="0"/>
                  <a:pt x="1621972" y="363091"/>
                  <a:pt x="1621972" y="810986"/>
                </a:cubicBezTo>
                <a:cubicBezTo>
                  <a:pt x="1621972" y="1258881"/>
                  <a:pt x="1258881" y="1621972"/>
                  <a:pt x="810986" y="1621972"/>
                </a:cubicBezTo>
                <a:cubicBezTo>
                  <a:pt x="363091" y="1621972"/>
                  <a:pt x="0" y="1258881"/>
                  <a:pt x="0" y="810986"/>
                </a:cubicBezTo>
                <a:cubicBezTo>
                  <a:pt x="0" y="363091"/>
                  <a:pt x="363091" y="0"/>
                  <a:pt x="8109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1796143" y="2416629"/>
            <a:ext cx="1284514" cy="1284514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n w="28575">
                  <a:solidFill>
                    <a:schemeClr val="bg1"/>
                  </a:solidFill>
                </a:ln>
              </a:defRPr>
            </a:lvl1pPr>
          </a:lstStyle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1796143" y="2416629"/>
            <a:ext cx="1284514" cy="1284514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n w="28575">
                  <a:solidFill>
                    <a:schemeClr val="bg1"/>
                  </a:solidFill>
                </a:ln>
              </a:defRPr>
            </a:lvl1pPr>
          </a:lstStyle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090A6-CFD8-4834-A278-9FF1E5B78D02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62FB4-D61E-4832-ACB9-254406CCC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EBC1A-766C-7E4A-9833-8DDC38C10BDA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161FA-0F21-5649-8EE9-7EADC834A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5CBFC-7336-8042-B95C-CD2401300FA1}" type="datetimeFigureOut">
              <a:rPr kumimoji="1" lang="zh-CN" altLang="en-US" smtClean="0"/>
              <a:t>2023/1/5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1299A-094E-9448-9F53-EB4851212E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20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8.png"/><Relationship Id="rId4" Type="http://schemas.microsoft.com/office/2007/relationships/hdphoto" Target="../media/hdphoto1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28.png"/><Relationship Id="rId4" Type="http://schemas.microsoft.com/office/2007/relationships/hdphoto" Target="../media/hdphoto19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openxmlformats.org/officeDocument/2006/relationships/image" Target="../media/image33.png"/><Relationship Id="rId4" Type="http://schemas.microsoft.com/office/2007/relationships/hdphoto" Target="../media/hdphoto2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microsoft.com/office/2007/relationships/hdphoto" Target="../media/hdphoto26.wdp"/><Relationship Id="rId4" Type="http://schemas.microsoft.com/office/2007/relationships/hdphoto" Target="../media/hdphoto23.wdp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microsoft.com/office/2007/relationships/hdphoto" Target="../media/hdphoto30.wdp"/><Relationship Id="rId4" Type="http://schemas.microsoft.com/office/2007/relationships/hdphoto" Target="../media/hdphoto27.wdp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3.png"/><Relationship Id="rId4" Type="http://schemas.microsoft.com/office/2007/relationships/hdphoto" Target="../media/hdphoto3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4" Type="http://schemas.microsoft.com/office/2007/relationships/hdphoto" Target="../media/hdphoto3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3.png"/><Relationship Id="rId4" Type="http://schemas.microsoft.com/office/2007/relationships/hdphoto" Target="../media/hdphoto3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rrycf/ML-train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microsoft.com/office/2007/relationships/hdphoto" Target="../media/hdphoto3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microsoft.com/office/2007/relationships/hdphoto" Target="../media/hdphoto33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microsoft.com/office/2007/relationships/hdphoto" Target="../media/hdphoto34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microsoft.com/office/2007/relationships/hdphoto" Target="../media/hdphoto3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microsoft.com/office/2007/relationships/hdphoto" Target="../media/hdphoto35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microsoft.com/office/2007/relationships/hdphoto" Target="../media/hdphoto36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microsoft.com/office/2007/relationships/hdphoto" Target="../media/hdphoto37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microsoft.com/office/2007/relationships/hdphoto" Target="../media/hdphoto38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4.wdp"/><Relationship Id="rId9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直接连接符 102"/>
          <p:cNvCxnSpPr/>
          <p:nvPr/>
        </p:nvCxnSpPr>
        <p:spPr>
          <a:xfrm>
            <a:off x="3676396" y="1084121"/>
            <a:ext cx="4838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dist="12700" dir="2700000" algn="tl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3676396" y="3973168"/>
            <a:ext cx="4838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dist="12700" dir="2700000" algn="tl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262890" y="307975"/>
            <a:ext cx="1313815" cy="127317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25400">
            <a:solidFill>
              <a:schemeClr val="bg1"/>
            </a:solidFill>
          </a:ln>
          <a:effectLst>
            <a:outerShdw blurRad="558800" dist="711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868680" y="1769110"/>
            <a:ext cx="10878820" cy="1938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000" b="1">
                <a:solidFill>
                  <a:srgbClr val="000B3F"/>
                </a:solidFill>
              </a:rPr>
              <a:t>《机器学习应用开发综合实训》</a:t>
            </a:r>
          </a:p>
          <a:p>
            <a:pPr algn="ctr"/>
            <a:r>
              <a:rPr lang="zh-CN" altLang="en-US" sz="6000" b="1">
                <a:solidFill>
                  <a:srgbClr val="000B3F"/>
                </a:solidFill>
              </a:rPr>
              <a:t>项目总结答辩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3310255" y="4392295"/>
            <a:ext cx="5786755" cy="1515745"/>
          </a:xfrm>
          <a:prstGeom prst="roundRect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2413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dirty="0"/>
              <a:t>项 目 团 队 </a:t>
            </a:r>
            <a:r>
              <a:rPr lang="en-US" altLang="zh-CN" sz="1600" dirty="0"/>
              <a:t>– </a:t>
            </a:r>
            <a:r>
              <a:rPr lang="zh-CN" altLang="en-US" sz="1600" dirty="0"/>
              <a:t>第六组      汇 报 人  </a:t>
            </a:r>
            <a:r>
              <a:rPr lang="en-US" altLang="zh-CN" sz="1600" dirty="0"/>
              <a:t>- </a:t>
            </a:r>
            <a:r>
              <a:rPr lang="zh-CN" altLang="en-US" sz="1600" dirty="0"/>
              <a:t>沈超凡</a:t>
            </a:r>
          </a:p>
          <a:p>
            <a:pPr algn="ctr"/>
            <a:endParaRPr lang="zh-CN" altLang="en-US" sz="1600" dirty="0"/>
          </a:p>
          <a:p>
            <a:pPr algn="ctr"/>
            <a:r>
              <a:rPr lang="zh-CN" altLang="en-US" sz="1600" dirty="0"/>
              <a:t>汇 报 时 间  </a:t>
            </a:r>
            <a:r>
              <a:rPr lang="en-US" altLang="zh-CN" sz="1600" dirty="0"/>
              <a:t>-  2022</a:t>
            </a:r>
            <a:r>
              <a:rPr lang="zh-CN" altLang="en-US" sz="1600" dirty="0"/>
              <a:t>年</a:t>
            </a:r>
            <a:r>
              <a:rPr lang="en-US" altLang="zh-CN" sz="1600" dirty="0"/>
              <a:t>12</a:t>
            </a:r>
            <a:r>
              <a:rPr lang="zh-CN" altLang="en-US" sz="1600" dirty="0"/>
              <a:t>月</a:t>
            </a:r>
            <a:r>
              <a:rPr lang="en-US" altLang="zh-CN" sz="1600" dirty="0"/>
              <a:t>09</a:t>
            </a:r>
            <a:r>
              <a:rPr lang="zh-CN" altLang="en-US" sz="1600" dirty="0"/>
              <a:t>日</a:t>
            </a:r>
          </a:p>
        </p:txBody>
      </p:sp>
      <p:pic>
        <p:nvPicPr>
          <p:cNvPr id="46" name="图片 45" descr="校徽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387350"/>
            <a:ext cx="1115695" cy="11156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算法选择——学生划分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" y="855657"/>
            <a:ext cx="12091182" cy="5920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算法选择——学生划分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18" y="855657"/>
            <a:ext cx="12091182" cy="5920408"/>
          </a:xfrm>
          <a:prstGeom prst="rect">
            <a:avLst/>
          </a:prstGeom>
        </p:spPr>
      </p:pic>
      <p:pic>
        <p:nvPicPr>
          <p:cNvPr id="14" name="图片占位符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t="37946" r="84726" b="50120"/>
          <a:stretch>
            <a:fillRect/>
          </a:stretch>
        </p:blipFill>
        <p:spPr>
          <a:xfrm>
            <a:off x="851225" y="2943805"/>
            <a:ext cx="1316578" cy="97039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2918210" y="3249667"/>
            <a:ext cx="198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u="none" strike="noStrike" dirty="0">
                <a:solidFill>
                  <a:srgbClr val="000000"/>
                </a:solidFill>
                <a:effectLst/>
              </a:rPr>
              <a:t>层次聚类树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1949742" y="3974668"/>
            <a:ext cx="3814953" cy="218660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endParaRPr lang="en-US" altLang="zh-CN" sz="2000" b="0" i="0" u="none" strike="noStrike" dirty="0">
              <a:solidFill>
                <a:schemeClr val="tx1"/>
              </a:solidFill>
              <a:effectLst/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不断合并类簇来构建层次聚类树</a:t>
            </a:r>
          </a:p>
          <a:p>
            <a:endParaRPr kumimoji="1"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                 自上而下</a:t>
            </a:r>
            <a:endParaRPr lang="en-US" altLang="zh-CN" sz="2000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altLang="zh-CN" sz="20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                 从小到大</a:t>
            </a:r>
          </a:p>
          <a:p>
            <a:pPr algn="ctr"/>
            <a:endParaRPr kumimoji="1" lang="zh-CN" altLang="en-US"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算法选择——学生划分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18" y="855657"/>
            <a:ext cx="12091182" cy="5920408"/>
          </a:xfrm>
          <a:prstGeom prst="rect">
            <a:avLst/>
          </a:prstGeom>
        </p:spPr>
      </p:pic>
      <p:pic>
        <p:nvPicPr>
          <p:cNvPr id="15" name="图片占位符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4" t="10864" r="14473" b="77202"/>
          <a:stretch>
            <a:fillRect/>
          </a:stretch>
        </p:blipFill>
        <p:spPr>
          <a:xfrm>
            <a:off x="8634776" y="1382215"/>
            <a:ext cx="1316578" cy="97039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bg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8309069" y="2809283"/>
            <a:ext cx="198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欧氏距离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474182" y="3587053"/>
            <a:ext cx="3657600" cy="218660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endParaRPr lang="en-US" altLang="zh-CN" sz="2000" b="0" i="0" u="none" strike="noStrike" dirty="0">
              <a:solidFill>
                <a:schemeClr val="tx1"/>
              </a:solidFill>
              <a:effectLst/>
            </a:endParaRPr>
          </a:p>
          <a:p>
            <a:r>
              <a:rPr lang="en-US" altLang="zh-CN" sz="2000" b="0" i="0" u="none" strike="noStrike" dirty="0" err="1">
                <a:solidFill>
                  <a:schemeClr val="tx1"/>
                </a:solidFill>
                <a:effectLst/>
              </a:rPr>
              <a:t>Agglomerativeclustering</a:t>
            </a:r>
            <a:r>
              <a:rPr lang="zh-CN" altLang="en-US" sz="2000" b="0" i="0" u="none" strike="noStrike" dirty="0">
                <a:solidFill>
                  <a:schemeClr val="tx1"/>
                </a:solidFill>
                <a:effectLst/>
              </a:rPr>
              <a:t>类</a:t>
            </a:r>
            <a:endParaRPr lang="en-US" altLang="zh-CN" sz="2000" b="0" i="0" u="none" strike="noStrike" dirty="0">
              <a:solidFill>
                <a:schemeClr val="tx1"/>
              </a:solidFill>
              <a:effectLst/>
            </a:endParaRPr>
          </a:p>
          <a:p>
            <a:endParaRPr kumimoji="1"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相似度：欧氏距离来度量</a:t>
            </a:r>
            <a:endParaRPr lang="en-US" altLang="zh-CN" sz="2000" b="0" i="0" u="none" strike="noStrike" dirty="0">
              <a:solidFill>
                <a:srgbClr val="000000"/>
              </a:solidFill>
              <a:effectLst/>
            </a:endParaRPr>
          </a:p>
          <a:p>
            <a:endParaRPr lang="zh-CN" altLang="en-US" sz="20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合并类簇：最小距离来度量</a:t>
            </a:r>
            <a:endParaRPr lang="en-US" altLang="zh-CN" sz="2000" b="0" i="0" u="none" strike="noStrike" dirty="0">
              <a:solidFill>
                <a:srgbClr val="000000"/>
              </a:solidFill>
              <a:effectLst/>
            </a:endParaRPr>
          </a:p>
          <a:p>
            <a:pPr algn="ctr"/>
            <a:endParaRPr kumimoji="1" lang="zh-CN" altLang="en-US"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算法选择——学生划分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18" y="855657"/>
            <a:ext cx="12091182" cy="5920408"/>
          </a:xfrm>
          <a:prstGeom prst="rect">
            <a:avLst/>
          </a:prstGeom>
        </p:spPr>
      </p:pic>
      <p:pic>
        <p:nvPicPr>
          <p:cNvPr id="16" name="图片占位符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3" t="31233" r="31174" b="56833"/>
          <a:stretch>
            <a:fillRect/>
          </a:stretch>
        </p:blipFill>
        <p:spPr>
          <a:xfrm>
            <a:off x="7517900" y="2845471"/>
            <a:ext cx="1316578" cy="97039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bg1"/>
            </a:solidFill>
          </a:ln>
        </p:spPr>
      </p:pic>
      <p:sp>
        <p:nvSpPr>
          <p:cNvPr id="11" name="圆角矩形 10"/>
          <p:cNvSpPr/>
          <p:nvPr/>
        </p:nvSpPr>
        <p:spPr>
          <a:xfrm>
            <a:off x="6546527" y="4036353"/>
            <a:ext cx="3657600" cy="218660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endParaRPr lang="en-US" altLang="zh-CN" sz="2000" b="0" i="0" u="none" strike="noStrike" dirty="0">
              <a:solidFill>
                <a:schemeClr val="tx1"/>
              </a:solidFill>
              <a:effectLst/>
            </a:endParaRPr>
          </a:p>
          <a:p>
            <a:r>
              <a:rPr lang="zh-CN" altLang="en-US" sz="2000" b="0" i="0" u="none" strike="noStrike" dirty="0">
                <a:solidFill>
                  <a:schemeClr val="tx1"/>
                </a:solidFill>
                <a:effectLst/>
              </a:rPr>
              <a:t>用支持向量机对聚类结果建模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endParaRPr kumimoji="1" lang="en-US" altLang="zh-CN" sz="20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zh-CN" altLang="en-US" sz="2000" dirty="0">
                <a:solidFill>
                  <a:srgbClr val="000000"/>
                </a:solidFill>
              </a:rPr>
              <a:t>得到一个能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预测新数据的模型</a:t>
            </a:r>
          </a:p>
          <a:p>
            <a:endParaRPr lang="zh-CN" altLang="en-US" sz="20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生成  </a:t>
            </a: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</a:rPr>
              <a:t>.</a:t>
            </a:r>
            <a:r>
              <a:rPr lang="en-US" altLang="zh-CN" sz="2000" dirty="0" err="1">
                <a:solidFill>
                  <a:srgbClr val="000000"/>
                </a:solidFill>
              </a:rPr>
              <a:t>pkl</a:t>
            </a:r>
            <a:r>
              <a:rPr lang="zh-CN" altLang="en-US" sz="2000" dirty="0">
                <a:solidFill>
                  <a:srgbClr val="000000"/>
                </a:solidFill>
              </a:rPr>
              <a:t>  的模型</a:t>
            </a:r>
            <a:endParaRPr lang="en-US" altLang="zh-CN" sz="2000" b="0" i="0" u="none" strike="noStrike" dirty="0">
              <a:solidFill>
                <a:srgbClr val="000000"/>
              </a:solidFill>
              <a:effectLst/>
            </a:endParaRPr>
          </a:p>
          <a:p>
            <a:pPr algn="ctr"/>
            <a:endParaRPr kumimoji="1" lang="zh-CN" altLang="en-US" sz="1600" dirty="0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82276" y="2186452"/>
            <a:ext cx="198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支持向量机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算法选择——学生划分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" y="855657"/>
            <a:ext cx="12091182" cy="5920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算法选择——学生划分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C5875E-9C6A-264B-AA15-19619F15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1029136"/>
            <a:ext cx="10664518" cy="56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7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" y="790650"/>
            <a:ext cx="12089534" cy="6067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33" y="2728191"/>
            <a:ext cx="10784145" cy="2939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33" y="790650"/>
            <a:ext cx="12089534" cy="6067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333" y="2728191"/>
            <a:ext cx="10784145" cy="2939549"/>
          </a:xfrm>
          <a:prstGeom prst="rect">
            <a:avLst/>
          </a:prstGeom>
        </p:spPr>
      </p:pic>
      <p:pic>
        <p:nvPicPr>
          <p:cNvPr id="9" name="图片占位符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" t="-210" r="85050" b="77389"/>
          <a:stretch>
            <a:fillRect/>
          </a:stretch>
        </p:blipFill>
        <p:spPr>
          <a:xfrm>
            <a:off x="1061231" y="2490930"/>
            <a:ext cx="1316578" cy="97039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747522" y="3711154"/>
            <a:ext cx="1987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i="0" u="none" strike="noStrike" dirty="0">
                <a:effectLst/>
              </a:rPr>
              <a:t>复发：</a:t>
            </a:r>
            <a:r>
              <a:rPr lang="en-US" altLang="zh-CN" sz="2400" b="0" i="0" u="none" strike="noStrike" dirty="0">
                <a:effectLst/>
              </a:rPr>
              <a:t>0</a:t>
            </a:r>
            <a:r>
              <a:rPr lang="zh-CN" altLang="en-US" sz="2400" b="0" i="0" u="none" strike="noStrike" dirty="0">
                <a:effectLst/>
              </a:rPr>
              <a:t> </a:t>
            </a:r>
            <a:endParaRPr lang="en-US" altLang="zh-CN" sz="2400" b="0" i="0" u="none" strike="noStrike" dirty="0">
              <a:effectLst/>
            </a:endParaRPr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b="0" i="0" u="none" strike="noStrike" dirty="0">
                <a:effectLst/>
              </a:rPr>
              <a:t>未复发</a:t>
            </a:r>
            <a:r>
              <a:rPr lang="zh-CN" altLang="en-US" sz="2400" dirty="0"/>
              <a:t>：</a:t>
            </a:r>
            <a:r>
              <a:rPr lang="en-US" altLang="zh-CN" sz="2400" b="0" i="0" u="none" strike="noStrike" dirty="0">
                <a:effectLst/>
              </a:rPr>
              <a:t>1</a:t>
            </a:r>
          </a:p>
          <a:p>
            <a:pPr algn="ctr"/>
            <a:endParaRPr lang="en-US" altLang="zh-CN" sz="2400" dirty="0"/>
          </a:p>
          <a:p>
            <a:pPr algn="ctr"/>
            <a:endParaRPr lang="en-US" altLang="zh-CN" sz="2400" b="0" i="0" u="none" strike="noStrike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33" y="790650"/>
            <a:ext cx="12089534" cy="6067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333" y="2728191"/>
            <a:ext cx="10784145" cy="2939549"/>
          </a:xfrm>
          <a:prstGeom prst="rect">
            <a:avLst/>
          </a:prstGeom>
        </p:spPr>
      </p:pic>
      <p:pic>
        <p:nvPicPr>
          <p:cNvPr id="14" name="图片占位符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1" t="848" r="70999" b="76331"/>
          <a:stretch>
            <a:fillRect/>
          </a:stretch>
        </p:blipFill>
        <p:spPr>
          <a:xfrm>
            <a:off x="2627494" y="2507129"/>
            <a:ext cx="1316578" cy="97039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1876391" y="3711154"/>
            <a:ext cx="2936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未绝经</a:t>
            </a:r>
            <a:r>
              <a:rPr lang="zh-CN" altLang="en-US" sz="2400" b="0" i="0" u="none" strike="noStrike" dirty="0">
                <a:effectLst/>
              </a:rPr>
              <a:t>：</a:t>
            </a:r>
            <a:r>
              <a:rPr lang="en-US" altLang="zh-CN" sz="2400" b="0" i="0" u="none" strike="noStrike" dirty="0">
                <a:effectLst/>
              </a:rPr>
              <a:t>0</a:t>
            </a:r>
            <a:r>
              <a:rPr lang="zh-CN" altLang="en-US" sz="2400" b="0" i="0" u="none" strike="noStrike" dirty="0">
                <a:effectLst/>
              </a:rPr>
              <a:t> </a:t>
            </a:r>
            <a:endParaRPr lang="en-US" altLang="zh-CN" sz="2400" b="0" i="0" u="none" strike="noStrike" dirty="0">
              <a:effectLst/>
            </a:endParaRPr>
          </a:p>
          <a:p>
            <a:pPr algn="ctr"/>
            <a:endParaRPr lang="en-US" altLang="zh-CN" sz="2400" b="0" i="0" u="none" strike="noStrike" dirty="0">
              <a:effectLst/>
            </a:endParaRPr>
          </a:p>
          <a:p>
            <a:pPr algn="ctr"/>
            <a:r>
              <a:rPr lang="en-US" altLang="zh-CN" sz="2400" dirty="0"/>
              <a:t>40</a:t>
            </a:r>
            <a:r>
              <a:rPr lang="zh-CN" altLang="en-US" sz="2400" dirty="0"/>
              <a:t>岁之后绝经：</a:t>
            </a:r>
            <a:r>
              <a:rPr lang="en-US" altLang="zh-CN" sz="2400" b="0" i="0" u="none" strike="noStrike" dirty="0">
                <a:effectLst/>
              </a:rPr>
              <a:t>1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b="0" i="0" u="none" strike="noStrike" dirty="0">
                <a:effectLst/>
              </a:rPr>
              <a:t>40</a:t>
            </a:r>
            <a:r>
              <a:rPr lang="zh-CN" altLang="en-US" sz="2400" b="0" i="0" u="none" strike="noStrike" dirty="0">
                <a:effectLst/>
              </a:rPr>
              <a:t>岁之前绝技：</a:t>
            </a:r>
            <a:r>
              <a:rPr lang="en-US" altLang="zh-CN" sz="2400" b="0" i="0" u="none" strike="noStrike" dirty="0">
                <a:effectLst/>
              </a:rPr>
              <a:t>2</a:t>
            </a:r>
            <a:r>
              <a:rPr lang="zh-CN" altLang="en-US" sz="2400" b="0" i="0" u="none" strike="noStrike" dirty="0">
                <a:effectLst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33" y="790650"/>
            <a:ext cx="12089534" cy="6067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333" y="2728191"/>
            <a:ext cx="10784145" cy="2939549"/>
          </a:xfrm>
          <a:prstGeom prst="rect">
            <a:avLst/>
          </a:prstGeom>
        </p:spPr>
      </p:pic>
      <p:pic>
        <p:nvPicPr>
          <p:cNvPr id="16" name="图片占位符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2" t="-2745" r="24318" b="74623"/>
          <a:stretch>
            <a:fillRect/>
          </a:stretch>
        </p:blipFill>
        <p:spPr>
          <a:xfrm>
            <a:off x="7264862" y="2350622"/>
            <a:ext cx="2180376" cy="1195794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6886993" y="3711154"/>
            <a:ext cx="2936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i="0" u="none" strike="noStrike" dirty="0">
                <a:effectLst/>
              </a:rPr>
              <a:t>一级：</a:t>
            </a:r>
            <a:r>
              <a:rPr lang="en-US" altLang="zh-CN" sz="2400" b="0" i="0" u="none" strike="noStrike" dirty="0">
                <a:effectLst/>
              </a:rPr>
              <a:t>0</a:t>
            </a:r>
            <a:r>
              <a:rPr lang="zh-CN" altLang="en-US" sz="2400" b="0" i="0" u="none" strike="noStrike" dirty="0">
                <a:effectLst/>
              </a:rPr>
              <a:t> </a:t>
            </a:r>
            <a:endParaRPr lang="en-US" altLang="zh-CN" sz="2400" b="0" i="0" u="none" strike="noStrike" dirty="0">
              <a:effectLst/>
            </a:endParaRPr>
          </a:p>
          <a:p>
            <a:pPr algn="ctr"/>
            <a:endParaRPr lang="en-US" altLang="zh-CN" sz="2400" b="0" i="0" u="none" strike="noStrike" dirty="0">
              <a:effectLst/>
            </a:endParaRPr>
          </a:p>
          <a:p>
            <a:pPr algn="ctr"/>
            <a:r>
              <a:rPr lang="zh-CN" altLang="en-US" sz="2400" dirty="0"/>
              <a:t>二级：</a:t>
            </a:r>
            <a:r>
              <a:rPr lang="en-US" altLang="zh-CN" sz="2400" b="0" i="0" u="none" strike="noStrike" dirty="0">
                <a:effectLst/>
              </a:rPr>
              <a:t>1</a:t>
            </a:r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b="0" i="0" u="none" strike="noStrike" dirty="0">
                <a:effectLst/>
              </a:rPr>
              <a:t>三级：</a:t>
            </a:r>
            <a:r>
              <a:rPr lang="en-US" altLang="zh-CN" sz="2400" b="0" i="0" u="none" strike="noStrike" dirty="0">
                <a:effectLst/>
              </a:rPr>
              <a:t>2</a:t>
            </a:r>
            <a:r>
              <a:rPr lang="zh-CN" altLang="en-US" sz="2400" b="0" i="0" u="none" strike="noStrike" dirty="0">
                <a:effectLst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7">
            <a:extLst>
              <a:ext uri="{FF2B5EF4-FFF2-40B4-BE49-F238E27FC236}">
                <a16:creationId xmlns:a16="http://schemas.microsoft.com/office/drawing/2014/main" id="{CF1C4071-8AC9-8F40-AE4C-2EA86F9FA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960" y="2473408"/>
            <a:ext cx="652535" cy="62269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9000">
                <a:schemeClr val="accent1"/>
              </a:gs>
            </a:gsLst>
            <a:lin ang="13500000" scaled="1"/>
            <a:tileRect/>
          </a:gradFill>
          <a:ln w="19050">
            <a:noFill/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6940E33D-B70D-B340-B5AD-01882E4E5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8720" y="3936173"/>
            <a:ext cx="652535" cy="62269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9000">
                <a:schemeClr val="accent1"/>
              </a:gs>
            </a:gsLst>
            <a:lin ang="13500000" scaled="1"/>
            <a:tileRect/>
          </a:gradFill>
          <a:ln w="19050">
            <a:noFill/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B95FA7AC-7618-4B41-B1AC-8A255E7AE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5393168"/>
            <a:ext cx="652535" cy="62269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9000">
                <a:schemeClr val="accent1"/>
              </a:gs>
            </a:gsLst>
            <a:lin ang="13500000" scaled="1"/>
            <a:tileRect/>
          </a:gradFill>
          <a:ln w="19050">
            <a:noFill/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8" name="Oval 17">
            <a:extLst>
              <a:ext uri="{FF2B5EF4-FFF2-40B4-BE49-F238E27FC236}">
                <a16:creationId xmlns:a16="http://schemas.microsoft.com/office/drawing/2014/main" id="{7E4B2DE0-EE78-B849-B6C9-A048A7A64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8720" y="995403"/>
            <a:ext cx="652535" cy="62269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9000">
                <a:schemeClr val="accent1"/>
              </a:gs>
            </a:gsLst>
            <a:lin ang="13500000" scaled="1"/>
            <a:tileRect/>
          </a:gradFill>
          <a:ln w="19050">
            <a:noFill/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2" name="TextBox 13"/>
          <p:cNvSpPr txBox="1"/>
          <p:nvPr/>
        </p:nvSpPr>
        <p:spPr>
          <a:xfrm>
            <a:off x="2407454" y="3537960"/>
            <a:ext cx="1011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2346494" y="2473408"/>
            <a:ext cx="652536" cy="654741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844732-FCF7-E044-9A71-7BBE1B60D5A1}"/>
              </a:ext>
            </a:extLst>
          </p:cNvPr>
          <p:cNvSpPr txBox="1"/>
          <p:nvPr/>
        </p:nvSpPr>
        <p:spPr>
          <a:xfrm>
            <a:off x="5119440" y="1029581"/>
            <a:ext cx="104285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3200" dirty="0"/>
              <a:t>     项目演示</a:t>
            </a:r>
            <a:endParaRPr kumimoji="1" lang="en-US" altLang="zh-CN" sz="3200" dirty="0"/>
          </a:p>
          <a:p>
            <a:pPr marL="342900" indent="-342900">
              <a:buAutoNum type="arabicPeriod"/>
            </a:pPr>
            <a:endParaRPr kumimoji="1" lang="en-US" altLang="zh-CN" sz="3200" dirty="0"/>
          </a:p>
          <a:p>
            <a:pPr marL="342900" indent="-342900">
              <a:buAutoNum type="arabicPeriod"/>
            </a:pPr>
            <a:endParaRPr kumimoji="1" lang="en-US" altLang="zh-CN" sz="3200" dirty="0"/>
          </a:p>
          <a:p>
            <a:pPr marL="342900" indent="-342900">
              <a:buAutoNum type="arabicPeriod"/>
            </a:pPr>
            <a:r>
              <a:rPr kumimoji="1" lang="zh-CN" altLang="en-US" sz="3200" dirty="0"/>
              <a:t>     模型选择</a:t>
            </a:r>
            <a:endParaRPr kumimoji="1" lang="en-US" altLang="zh-CN" sz="3200" dirty="0"/>
          </a:p>
          <a:p>
            <a:pPr marL="342900" indent="-342900">
              <a:buAutoNum type="arabicPeriod"/>
            </a:pPr>
            <a:endParaRPr kumimoji="1" lang="en-US" altLang="zh-CN" sz="3200" dirty="0"/>
          </a:p>
          <a:p>
            <a:pPr marL="342900" indent="-342900">
              <a:buAutoNum type="arabicPeriod"/>
            </a:pPr>
            <a:endParaRPr kumimoji="1" lang="en-US" altLang="zh-CN" sz="3200" dirty="0"/>
          </a:p>
          <a:p>
            <a:pPr marL="342900" indent="-342900">
              <a:buAutoNum type="arabicPeriod"/>
            </a:pPr>
            <a:r>
              <a:rPr kumimoji="1" lang="zh-CN" altLang="en-US" sz="3200" dirty="0"/>
              <a:t>     痛点解决</a:t>
            </a:r>
            <a:endParaRPr kumimoji="1" lang="en-US" altLang="zh-CN" sz="3200" dirty="0"/>
          </a:p>
          <a:p>
            <a:pPr marL="342900" indent="-342900">
              <a:buAutoNum type="arabicPeriod"/>
            </a:pPr>
            <a:endParaRPr kumimoji="1" lang="en-US" altLang="zh-CN" sz="3200" dirty="0"/>
          </a:p>
          <a:p>
            <a:pPr marL="342900" indent="-342900">
              <a:buAutoNum type="arabicPeriod"/>
            </a:pPr>
            <a:endParaRPr kumimoji="1" lang="en-US" altLang="zh-CN" sz="3200" dirty="0"/>
          </a:p>
          <a:p>
            <a:pPr marL="342900" indent="-342900">
              <a:buAutoNum type="arabicPeriod"/>
            </a:pPr>
            <a:r>
              <a:rPr kumimoji="1" lang="zh-CN" altLang="en-US" sz="3200" dirty="0"/>
              <a:t>     总结</a:t>
            </a:r>
            <a:r>
              <a:rPr kumimoji="1" lang="en-US" altLang="zh-CN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579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33" y="790650"/>
            <a:ext cx="12089534" cy="6067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333" y="2728191"/>
            <a:ext cx="10784145" cy="2939549"/>
          </a:xfrm>
          <a:prstGeom prst="rect">
            <a:avLst/>
          </a:prstGeom>
        </p:spPr>
      </p:pic>
      <p:pic>
        <p:nvPicPr>
          <p:cNvPr id="20" name="图片占位符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8" t="-4147" r="1496" b="76674"/>
          <a:stretch>
            <a:fillRect/>
          </a:stretch>
        </p:blipFill>
        <p:spPr>
          <a:xfrm>
            <a:off x="10110798" y="2392031"/>
            <a:ext cx="1504342" cy="1168188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21" name="文本框 20"/>
          <p:cNvSpPr txBox="1"/>
          <p:nvPr/>
        </p:nvSpPr>
        <p:spPr>
          <a:xfrm>
            <a:off x="9445238" y="3749247"/>
            <a:ext cx="2936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治疗</a:t>
            </a:r>
            <a:r>
              <a:rPr lang="zh-CN" altLang="en-US" sz="2400" b="0" i="0" u="none" strike="noStrike" dirty="0">
                <a:effectLst/>
              </a:rPr>
              <a:t>：</a:t>
            </a:r>
            <a:r>
              <a:rPr lang="en-US" altLang="zh-CN" sz="2400" b="0" i="0" u="none" strike="noStrike" dirty="0">
                <a:effectLst/>
              </a:rPr>
              <a:t>0</a:t>
            </a:r>
            <a:r>
              <a:rPr lang="zh-CN" altLang="en-US" sz="2400" b="0" i="0" u="none" strike="noStrike" dirty="0">
                <a:effectLst/>
              </a:rPr>
              <a:t> </a:t>
            </a:r>
            <a:endParaRPr lang="en-US" altLang="zh-CN" sz="2400" b="0" i="0" u="none" strike="noStrike" dirty="0">
              <a:effectLst/>
            </a:endParaRPr>
          </a:p>
          <a:p>
            <a:pPr algn="ctr"/>
            <a:endParaRPr lang="en-US" altLang="zh-CN" sz="2400" b="0" i="0" u="none" strike="noStrike" dirty="0">
              <a:effectLst/>
            </a:endParaRPr>
          </a:p>
          <a:p>
            <a:pPr algn="ctr"/>
            <a:r>
              <a:rPr lang="zh-CN" altLang="en-US" sz="2400" dirty="0"/>
              <a:t>未治疗：</a:t>
            </a:r>
            <a:r>
              <a:rPr lang="en-US" altLang="zh-CN" sz="2400" b="0" i="0" u="none" strike="noStrike" dirty="0">
                <a:effectLst/>
              </a:rPr>
              <a:t>1</a:t>
            </a:r>
          </a:p>
          <a:p>
            <a:pPr algn="ctr"/>
            <a:endParaRPr lang="en-US" altLang="zh-CN" sz="2400" dirty="0"/>
          </a:p>
          <a:p>
            <a:pPr algn="ctr"/>
            <a:endParaRPr lang="zh-CN" altLang="en-US" sz="2400" b="0" i="0" u="none" strike="noStrike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" y="790650"/>
            <a:ext cx="12089534" cy="6067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33" y="2728191"/>
            <a:ext cx="10784145" cy="2939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33" y="790650"/>
            <a:ext cx="12089534" cy="6067350"/>
          </a:xfrm>
          <a:prstGeom prst="rect">
            <a:avLst/>
          </a:prstGeom>
        </p:spPr>
      </p:pic>
      <p:pic>
        <p:nvPicPr>
          <p:cNvPr id="12" name="图片占位符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5" t="1042" r="22550" b="89116"/>
          <a:stretch>
            <a:fillRect/>
          </a:stretch>
        </p:blipFill>
        <p:spPr>
          <a:xfrm>
            <a:off x="8487372" y="601622"/>
            <a:ext cx="1316578" cy="97039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33" y="790650"/>
            <a:ext cx="12089534" cy="6067350"/>
          </a:xfrm>
          <a:prstGeom prst="rect">
            <a:avLst/>
          </a:prstGeom>
        </p:spPr>
      </p:pic>
      <p:pic>
        <p:nvPicPr>
          <p:cNvPr id="13" name="图片占位符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5" t="29999" r="25728" b="59672"/>
          <a:stretch>
            <a:fillRect/>
          </a:stretch>
        </p:blipFill>
        <p:spPr>
          <a:xfrm>
            <a:off x="7963538" y="2440676"/>
            <a:ext cx="1316578" cy="97039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6096000" y="3293045"/>
            <a:ext cx="5508682" cy="3046988"/>
          </a:xfrm>
          <a:prstGeom prst="rect">
            <a:avLst/>
          </a:prstGeom>
          <a:noFill/>
          <a:effectLst>
            <a:outerShdw dist="50800" sx="15896" sy="15896" algn="ctr" rotWithShape="0">
              <a:schemeClr val="bg2">
                <a:lumMod val="10000"/>
                <a:alpha val="4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zh-CN" sz="2400" b="0" i="0" u="none" strike="noStrike" dirty="0">
              <a:effectLst/>
            </a:endParaRPr>
          </a:p>
          <a:p>
            <a:pPr algn="ctr"/>
            <a:r>
              <a:rPr lang="zh-CN" altLang="en-US" sz="2400" b="0" i="0" u="none" strike="noStrike" dirty="0">
                <a:solidFill>
                  <a:srgbClr val="000000"/>
                </a:solidFill>
                <a:effectLst/>
              </a:rPr>
              <a:t>左右胸与肿瘤所在象限</a:t>
            </a:r>
            <a:r>
              <a:rPr lang="zh-CN" altLang="en-US" sz="2400" dirty="0">
                <a:solidFill>
                  <a:srgbClr val="000000"/>
                </a:solidFill>
              </a:rPr>
              <a:t>可能是</a:t>
            </a:r>
            <a:r>
              <a:rPr lang="zh-CN" altLang="en-US" sz="2400" b="0" i="0" u="none" strike="noStrike" dirty="0">
                <a:solidFill>
                  <a:srgbClr val="000000"/>
                </a:solidFill>
                <a:effectLst/>
              </a:rPr>
              <a:t>重复</a:t>
            </a:r>
            <a:endParaRPr lang="en-US" altLang="zh-CN" sz="2400" b="0" i="0" u="none" strike="noStrike" dirty="0">
              <a:solidFill>
                <a:srgbClr val="000000"/>
              </a:solidFill>
              <a:effectLst/>
            </a:endParaRPr>
          </a:p>
          <a:p>
            <a:pPr algn="ctr"/>
            <a:endParaRPr lang="en-US" altLang="zh-CN" sz="2400" b="0" i="0" u="none" strike="noStrike" dirty="0">
              <a:solidFill>
                <a:srgbClr val="000000"/>
              </a:solidFill>
              <a:effectLst/>
            </a:endParaRPr>
          </a:p>
          <a:p>
            <a:pPr algn="ctr"/>
            <a:r>
              <a:rPr lang="en-US" altLang="zh-CN" sz="2400" dirty="0"/>
              <a:t>drop</a:t>
            </a:r>
            <a:r>
              <a:rPr lang="zh-CN" altLang="en-US" sz="2400" dirty="0"/>
              <a:t>左右胸字段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b="0" i="0" dirty="0">
                <a:effectLst/>
                <a:latin typeface="-apple-system"/>
              </a:rPr>
              <a:t>当然这些只是猜测，模型验证</a:t>
            </a:r>
            <a:endParaRPr lang="en-US" altLang="zh-CN" sz="2400" dirty="0"/>
          </a:p>
          <a:p>
            <a:pPr algn="ctr"/>
            <a:endParaRPr lang="zh-CN" alt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ctr"/>
            <a:r>
              <a:rPr lang="zh-CN" altLang="en-US" sz="2400" b="0" i="0" u="none" strike="noStrike" dirty="0">
                <a:effectLst/>
              </a:rPr>
              <a:t> </a:t>
            </a:r>
            <a:endParaRPr lang="en-US" altLang="zh-CN" sz="2400" b="0" i="0" u="none" strike="noStrike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7" y="830406"/>
            <a:ext cx="11915480" cy="5979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7" y="974305"/>
            <a:ext cx="10842642" cy="5648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1231021"/>
            <a:ext cx="10801757" cy="43959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1" y="2225393"/>
            <a:ext cx="10751010" cy="44994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1" y="849617"/>
            <a:ext cx="10752054" cy="1322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821" y="2225393"/>
            <a:ext cx="10751010" cy="44994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821" y="849617"/>
            <a:ext cx="10752054" cy="1322329"/>
          </a:xfrm>
          <a:prstGeom prst="rect">
            <a:avLst/>
          </a:prstGeom>
        </p:spPr>
      </p:pic>
      <p:pic>
        <p:nvPicPr>
          <p:cNvPr id="18" name="图片占位符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6" t="1607" r="62051" b="90863"/>
          <a:stretch>
            <a:fillRect/>
          </a:stretch>
        </p:blipFill>
        <p:spPr>
          <a:xfrm>
            <a:off x="2740230" y="902178"/>
            <a:ext cx="2116699" cy="50313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3175960" y="919205"/>
            <a:ext cx="5508682" cy="461665"/>
          </a:xfrm>
          <a:prstGeom prst="rect">
            <a:avLst/>
          </a:prstGeom>
          <a:noFill/>
          <a:effectLst>
            <a:outerShdw dist="50800" sx="15896" sy="15896" algn="ctr" rotWithShape="0">
              <a:schemeClr val="bg2">
                <a:lumMod val="10000"/>
                <a:alpha val="4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i="0" u="none" strike="noStrike" dirty="0">
                <a:effectLst/>
              </a:rPr>
              <a:t>极度随机树</a:t>
            </a:r>
            <a:endParaRPr lang="en-US" altLang="zh-CN" sz="2400" b="0" i="0" u="none" strike="noStrike" dirty="0">
              <a:effectLst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175960" y="1602705"/>
            <a:ext cx="5927665" cy="1499799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构建树的过程中使用随机化技术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每个特征返回一个对应的值来表示重要性</a:t>
            </a:r>
            <a:endParaRPr lang="en-US" altLang="zh-CN" sz="2000" b="0" i="0" u="none" strike="noStrike" dirty="0">
              <a:solidFill>
                <a:schemeClr val="tx1"/>
              </a:solidFill>
              <a:effectLst/>
            </a:endParaRPr>
          </a:p>
          <a:p>
            <a:pPr algn="ctr"/>
            <a:endParaRPr kumimoji="1" lang="zh-CN" altLang="en-US"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821" y="2225393"/>
            <a:ext cx="10751010" cy="44994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821" y="849617"/>
            <a:ext cx="10752054" cy="1322329"/>
          </a:xfrm>
          <a:prstGeom prst="rect">
            <a:avLst/>
          </a:prstGeom>
        </p:spPr>
      </p:pic>
      <p:pic>
        <p:nvPicPr>
          <p:cNvPr id="22" name="图片占位符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8" t="26270" r="57579" b="66200"/>
          <a:stretch>
            <a:fillRect/>
          </a:stretch>
        </p:blipFill>
        <p:spPr>
          <a:xfrm>
            <a:off x="3103342" y="2421904"/>
            <a:ext cx="2116699" cy="50313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23" name="文本框 22"/>
          <p:cNvSpPr txBox="1"/>
          <p:nvPr/>
        </p:nvSpPr>
        <p:spPr>
          <a:xfrm>
            <a:off x="1407350" y="3121545"/>
            <a:ext cx="5508682" cy="461665"/>
          </a:xfrm>
          <a:prstGeom prst="rect">
            <a:avLst/>
          </a:prstGeom>
          <a:noFill/>
          <a:effectLst>
            <a:outerShdw dist="50800" sx="15896" sy="15896" algn="ctr" rotWithShape="0">
              <a:schemeClr val="bg2">
                <a:lumMod val="10000"/>
                <a:alpha val="4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肿瘤大小重要性：</a:t>
            </a:r>
            <a:r>
              <a:rPr lang="en-US" altLang="zh-CN" sz="2400" dirty="0"/>
              <a:t>0.16</a:t>
            </a:r>
            <a:endParaRPr lang="en-US" altLang="zh-CN" sz="2400" b="0" i="0" u="none" strike="noStrike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00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需求介绍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普通用户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04" y="990713"/>
            <a:ext cx="9484393" cy="55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5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1" y="2225393"/>
            <a:ext cx="10751010" cy="44994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1" y="849617"/>
            <a:ext cx="10752054" cy="1322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2279376"/>
            <a:ext cx="10650179" cy="39966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20" y="951245"/>
            <a:ext cx="10573762" cy="1117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413" y="2279376"/>
            <a:ext cx="10650179" cy="39966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020" y="951245"/>
            <a:ext cx="10573762" cy="1117654"/>
          </a:xfrm>
          <a:prstGeom prst="rect">
            <a:avLst/>
          </a:prstGeom>
        </p:spPr>
      </p:pic>
      <p:pic>
        <p:nvPicPr>
          <p:cNvPr id="9" name="图片占位符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68658" r="37284" b="23180"/>
          <a:stretch>
            <a:fillRect/>
          </a:stretch>
        </p:blipFill>
        <p:spPr>
          <a:xfrm>
            <a:off x="5638198" y="4898886"/>
            <a:ext cx="2116699" cy="50313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3942206" y="5723131"/>
            <a:ext cx="5508682" cy="461665"/>
          </a:xfrm>
          <a:prstGeom prst="rect">
            <a:avLst/>
          </a:prstGeom>
          <a:noFill/>
          <a:effectLst>
            <a:outerShdw dist="50800" sx="15896" sy="15896" algn="ctr" rotWithShape="0">
              <a:schemeClr val="bg2">
                <a:lumMod val="10000"/>
                <a:alpha val="4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/>
              <a:t>cancer.corr</a:t>
            </a:r>
            <a:r>
              <a:rPr lang="en-US" altLang="zh-CN" sz="2400" dirty="0"/>
              <a:t>()</a:t>
            </a:r>
            <a:endParaRPr lang="en-US" altLang="zh-CN" sz="2400" b="0" i="0" u="none" strike="noStrike" dirty="0">
              <a:effectLst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42206" y="3626013"/>
            <a:ext cx="5508682" cy="95175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计算两个数据列之间的皮尔逊相关系数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endParaRPr lang="en-US" altLang="zh-CN" sz="2000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4067" y="1895198"/>
            <a:ext cx="4699000" cy="140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1029136"/>
            <a:ext cx="10739643" cy="5323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3" y="1549032"/>
            <a:ext cx="6363988" cy="17289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93" y="4228790"/>
            <a:ext cx="6758886" cy="16850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794" y="843116"/>
            <a:ext cx="6363988" cy="29173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794" y="3713157"/>
            <a:ext cx="6363988" cy="3055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693" y="1549032"/>
            <a:ext cx="6363988" cy="17289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693" y="4228790"/>
            <a:ext cx="6758886" cy="16850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794" y="843116"/>
            <a:ext cx="6363988" cy="29173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794" y="3713157"/>
            <a:ext cx="6363988" cy="3055836"/>
          </a:xfrm>
          <a:prstGeom prst="rect">
            <a:avLst/>
          </a:prstGeom>
        </p:spPr>
      </p:pic>
      <p:pic>
        <p:nvPicPr>
          <p:cNvPr id="23" name="图片占位符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7" t="47679" r="50895" b="40636"/>
          <a:stretch>
            <a:fillRect/>
          </a:stretch>
        </p:blipFill>
        <p:spPr>
          <a:xfrm>
            <a:off x="6788548" y="2141207"/>
            <a:ext cx="2116699" cy="50313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5092556" y="1549032"/>
            <a:ext cx="5508682" cy="461665"/>
          </a:xfrm>
          <a:prstGeom prst="rect">
            <a:avLst/>
          </a:prstGeom>
          <a:noFill/>
          <a:effectLst>
            <a:outerShdw dist="50800" sx="15896" sy="15896" algn="ctr" rotWithShape="0">
              <a:schemeClr val="bg2">
                <a:lumMod val="10000"/>
                <a:alpha val="4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网格搜索</a:t>
            </a:r>
            <a:endParaRPr lang="en-US" altLang="zh-CN" sz="2400" b="0" i="0" u="none" strike="noStrike" dirty="0">
              <a:solidFill>
                <a:schemeClr val="bg1"/>
              </a:solidFill>
              <a:effectLst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449762" y="2795681"/>
            <a:ext cx="5296052" cy="435180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{'</a:t>
            </a:r>
            <a:r>
              <a:rPr lang="en-US" altLang="zh-CN" sz="2000" dirty="0" err="1">
                <a:solidFill>
                  <a:schemeClr val="bg1"/>
                </a:solidFill>
              </a:rPr>
              <a:t>n_estimators':list</a:t>
            </a:r>
            <a:r>
              <a:rPr lang="en-US" altLang="zh-CN" sz="2000" dirty="0">
                <a:solidFill>
                  <a:schemeClr val="bg1"/>
                </a:solidFill>
              </a:rPr>
              <a:t>(range(400, 1000, 100))}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693" y="1549032"/>
            <a:ext cx="6363988" cy="17289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693" y="4228790"/>
            <a:ext cx="6758886" cy="16850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794" y="843116"/>
            <a:ext cx="6363988" cy="29173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794" y="3713157"/>
            <a:ext cx="6363988" cy="3055836"/>
          </a:xfrm>
          <a:prstGeom prst="rect">
            <a:avLst/>
          </a:prstGeom>
        </p:spPr>
      </p:pic>
      <p:pic>
        <p:nvPicPr>
          <p:cNvPr id="14" name="图片占位符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8" t="59288" r="38920" b="33124"/>
          <a:stretch>
            <a:fillRect/>
          </a:stretch>
        </p:blipFill>
        <p:spPr>
          <a:xfrm>
            <a:off x="7459579" y="2480173"/>
            <a:ext cx="2116699" cy="50313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5771100" y="1840121"/>
            <a:ext cx="5508682" cy="461665"/>
          </a:xfrm>
          <a:prstGeom prst="rect">
            <a:avLst/>
          </a:prstGeom>
          <a:noFill/>
          <a:effectLst>
            <a:outerShdw dist="50800" sx="15896" sy="15896" algn="ctr" rotWithShape="0">
              <a:schemeClr val="bg2">
                <a:lumMod val="10000"/>
                <a:alpha val="4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0" u="none" strike="noStrike" dirty="0">
                <a:solidFill>
                  <a:schemeClr val="bg1"/>
                </a:solidFill>
                <a:effectLst/>
              </a:rPr>
              <a:t>5</a:t>
            </a:r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折交叉验证</a:t>
            </a:r>
            <a:endParaRPr lang="en-US" altLang="zh-CN" sz="2400" b="0" i="0" u="none" strike="noStrike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3" y="1549032"/>
            <a:ext cx="6363988" cy="17289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93" y="4228790"/>
            <a:ext cx="6758886" cy="16850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794" y="843116"/>
            <a:ext cx="6363988" cy="29173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794" y="3713157"/>
            <a:ext cx="6363988" cy="3055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1447287"/>
            <a:ext cx="7119533" cy="160559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13" y="4300419"/>
            <a:ext cx="7852005" cy="16055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312" y="887120"/>
            <a:ext cx="6272872" cy="2761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313" y="3605463"/>
            <a:ext cx="6272872" cy="3020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4617686"/>
            <a:ext cx="7554081" cy="143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669" y="3662346"/>
            <a:ext cx="6855113" cy="3201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21" y="1595086"/>
            <a:ext cx="5964184" cy="14516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669" y="953676"/>
            <a:ext cx="6798113" cy="2574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00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需求介绍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普通用户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04" y="990713"/>
            <a:ext cx="9484393" cy="5507363"/>
          </a:xfrm>
          <a:prstGeom prst="rect">
            <a:avLst/>
          </a:prstGeom>
        </p:spPr>
      </p:pic>
      <p:pic>
        <p:nvPicPr>
          <p:cNvPr id="8" name="图片占位符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0" t="67348" r="62288" b="16865"/>
          <a:stretch>
            <a:fillRect/>
          </a:stretch>
        </p:blipFill>
        <p:spPr>
          <a:xfrm>
            <a:off x="3435386" y="4410522"/>
            <a:ext cx="1517614" cy="1456765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" y="1158240"/>
            <a:ext cx="10634345" cy="541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984212"/>
            <a:ext cx="10698961" cy="5626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509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模型部署——基于</a:t>
            </a:r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机器学习预测系统：软件工程师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979678"/>
            <a:ext cx="10779436" cy="5648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5071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模型部署备选方案——基于</a:t>
            </a:r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机器学习预测系统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9DA895-89E0-354A-B58A-FFAE7675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19" y="950790"/>
            <a:ext cx="10678095" cy="54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4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7">
            <a:extLst>
              <a:ext uri="{FF2B5EF4-FFF2-40B4-BE49-F238E27FC236}">
                <a16:creationId xmlns:a16="http://schemas.microsoft.com/office/drawing/2014/main" id="{CF1C4071-8AC9-8F40-AE4C-2EA86F9FA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834" y="2661666"/>
            <a:ext cx="652535" cy="62269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9000">
                <a:schemeClr val="accent1"/>
              </a:gs>
            </a:gsLst>
            <a:lin ang="13500000" scaled="1"/>
            <a:tileRect/>
          </a:gradFill>
          <a:ln w="19050">
            <a:noFill/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6940E33D-B70D-B340-B5AD-01882E4E5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594" y="4124431"/>
            <a:ext cx="652535" cy="62269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9000">
                <a:schemeClr val="accent1"/>
              </a:gs>
            </a:gsLst>
            <a:lin ang="13500000" scaled="1"/>
            <a:tileRect/>
          </a:gradFill>
          <a:ln w="19050">
            <a:noFill/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B95FA7AC-7618-4B41-B1AC-8A255E7AE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74" y="5581426"/>
            <a:ext cx="652535" cy="62269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9000">
                <a:schemeClr val="accent1"/>
              </a:gs>
            </a:gsLst>
            <a:lin ang="13500000" scaled="1"/>
            <a:tileRect/>
          </a:gradFill>
          <a:ln w="19050">
            <a:noFill/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Oval 17">
            <a:extLst>
              <a:ext uri="{FF2B5EF4-FFF2-40B4-BE49-F238E27FC236}">
                <a16:creationId xmlns:a16="http://schemas.microsoft.com/office/drawing/2014/main" id="{7E4B2DE0-EE78-B849-B6C9-A048A7A64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594" y="1183661"/>
            <a:ext cx="652535" cy="62269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9000">
                <a:schemeClr val="accent1"/>
              </a:gs>
            </a:gsLst>
            <a:lin ang="13500000" scaled="1"/>
            <a:tileRect/>
          </a:gradFill>
          <a:ln w="19050">
            <a:noFill/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844732-FCF7-E044-9A71-7BBE1B60D5A1}"/>
              </a:ext>
            </a:extLst>
          </p:cNvPr>
          <p:cNvSpPr txBox="1"/>
          <p:nvPr/>
        </p:nvSpPr>
        <p:spPr>
          <a:xfrm>
            <a:off x="1660314" y="1217839"/>
            <a:ext cx="5393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模型调参随机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数据处理繁琐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模型部署不便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其他痛点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CA6F94D0-1189-FD47-854F-885526269487}"/>
              </a:ext>
            </a:extLst>
          </p:cNvPr>
          <p:cNvSpPr/>
          <p:nvPr/>
        </p:nvSpPr>
        <p:spPr>
          <a:xfrm>
            <a:off x="5540278" y="1303179"/>
            <a:ext cx="1066800" cy="383654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9050">
            <a:noFill/>
          </a:ln>
          <a:effectLst>
            <a:outerShdw blurRad="2413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600">
              <a:solidFill>
                <a:schemeClr val="lt1"/>
              </a:solidFill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1B78ABC-E80D-104B-8D43-3A5AFE92DEEC}"/>
              </a:ext>
            </a:extLst>
          </p:cNvPr>
          <p:cNvSpPr/>
          <p:nvPr/>
        </p:nvSpPr>
        <p:spPr>
          <a:xfrm>
            <a:off x="5514582" y="2797209"/>
            <a:ext cx="1066800" cy="383654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9050">
            <a:noFill/>
          </a:ln>
          <a:effectLst>
            <a:outerShdw blurRad="2413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600">
              <a:solidFill>
                <a:schemeClr val="lt1"/>
              </a:solidFill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5A618C58-BF26-0B46-939D-97DF1F23A507}"/>
              </a:ext>
            </a:extLst>
          </p:cNvPr>
          <p:cNvSpPr/>
          <p:nvPr/>
        </p:nvSpPr>
        <p:spPr>
          <a:xfrm>
            <a:off x="5514582" y="4291239"/>
            <a:ext cx="1066800" cy="383654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9050">
            <a:noFill/>
          </a:ln>
          <a:effectLst>
            <a:outerShdw blurRad="2413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600">
              <a:solidFill>
                <a:schemeClr val="lt1"/>
              </a:solidFill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34677216-29B1-6D45-801C-01E5817C77C0}"/>
              </a:ext>
            </a:extLst>
          </p:cNvPr>
          <p:cNvSpPr/>
          <p:nvPr/>
        </p:nvSpPr>
        <p:spPr>
          <a:xfrm>
            <a:off x="5514582" y="5700944"/>
            <a:ext cx="1066800" cy="383654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9050">
            <a:noFill/>
          </a:ln>
          <a:effectLst>
            <a:outerShdw blurRad="2413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1600">
              <a:solidFill>
                <a:schemeClr val="lt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39C866-BA9C-FB41-8313-D9754940E52D}"/>
              </a:ext>
            </a:extLst>
          </p:cNvPr>
          <p:cNvSpPr txBox="1"/>
          <p:nvPr/>
        </p:nvSpPr>
        <p:spPr>
          <a:xfrm>
            <a:off x="6825856" y="1187359"/>
            <a:ext cx="5393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3200" dirty="0">
                <a:solidFill>
                  <a:prstClr val="black"/>
                </a:solidFill>
                <a:latin typeface="微软雅黑"/>
                <a:ea typeface="微软雅黑"/>
              </a:rPr>
              <a:t>超参数搜索技术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数据可视化操作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3200" dirty="0">
                <a:solidFill>
                  <a:prstClr val="black"/>
                </a:solidFill>
                <a:latin typeface="微软雅黑"/>
                <a:ea typeface="微软雅黑"/>
              </a:rPr>
              <a:t>定制化</a:t>
            </a:r>
            <a:r>
              <a:rPr kumimoji="1" lang="en-US" altLang="zh-CN" sz="3200" dirty="0">
                <a:solidFill>
                  <a:prstClr val="black"/>
                </a:solidFill>
                <a:latin typeface="微软雅黑"/>
                <a:ea typeface="微软雅黑"/>
              </a:rPr>
              <a:t>web</a:t>
            </a:r>
            <a:r>
              <a:rPr kumimoji="1" lang="zh-CN" altLang="en-US" sz="3200" dirty="0">
                <a:solidFill>
                  <a:prstClr val="black"/>
                </a:solidFill>
                <a:latin typeface="微软雅黑"/>
                <a:ea typeface="微软雅黑"/>
              </a:rPr>
              <a:t>部署方案</a:t>
            </a:r>
            <a:endParaRPr kumimoji="1" lang="en-US" altLang="zh-CN" sz="3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3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3200" dirty="0">
                <a:solidFill>
                  <a:prstClr val="black"/>
                </a:solidFill>
                <a:latin typeface="微软雅黑"/>
                <a:ea typeface="微软雅黑"/>
              </a:rPr>
              <a:t>后续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26F86B91-8CDF-B646-A1CB-2A3EB9928F80}"/>
              </a:ext>
            </a:extLst>
          </p:cNvPr>
          <p:cNvSpPr txBox="1"/>
          <p:nvPr/>
        </p:nvSpPr>
        <p:spPr>
          <a:xfrm>
            <a:off x="1134605" y="350703"/>
            <a:ext cx="981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DE3E3A6F-790B-D14D-8B4E-72B447F5F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12" y="396118"/>
            <a:ext cx="369587" cy="370836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80358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算法选择——房价预测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43000"/>
            <a:ext cx="9661525" cy="1305560"/>
          </a:xfrm>
          <a:prstGeom prst="rect">
            <a:avLst/>
          </a:prstGeom>
        </p:spPr>
      </p:pic>
      <p:pic>
        <p:nvPicPr>
          <p:cNvPr id="11" name="图片 10" descr="房价预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2686050"/>
            <a:ext cx="9638665" cy="3405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2498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ym typeface="+mn-ea"/>
              </a:rPr>
              <a:t>痛点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：模型参数设置繁琐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" y="1403985"/>
            <a:ext cx="10633075" cy="25546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" y="4029075"/>
            <a:ext cx="10633075" cy="7594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0" y="4859020"/>
            <a:ext cx="10641965" cy="7200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30" y="5649595"/>
            <a:ext cx="10642600" cy="7080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6430" y="965200"/>
            <a:ext cx="8813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加州房价竞赛地址：https://www.kaggle.com/c/california-house-prices/overview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2498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ym typeface="+mn-ea"/>
              </a:rPr>
              <a:t>痛点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：模型参数设置繁琐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" y="1744345"/>
            <a:ext cx="10600690" cy="4157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87165" y="1149985"/>
            <a:ext cx="6553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autogluon文档：https://auto.gluon.ai/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35" y="919480"/>
            <a:ext cx="2876550" cy="7004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95655" y="6026785"/>
            <a:ext cx="11008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1. </a:t>
            </a:r>
            <a:r>
              <a:rPr lang="zh-CN" altLang="en-US"/>
              <a:t>大部分的</a:t>
            </a:r>
            <a:r>
              <a:rPr lang="en-US" altLang="zh-CN"/>
              <a:t>automl</a:t>
            </a:r>
            <a:r>
              <a:rPr lang="zh-CN" altLang="en-US"/>
              <a:t>框架是基于超参数搜索技术</a:t>
            </a:r>
            <a:r>
              <a:rPr lang="en-US" altLang="zh-CN"/>
              <a:t>       2.  autogulon</a:t>
            </a:r>
            <a:r>
              <a:rPr lang="zh-CN" altLang="en-US"/>
              <a:t>则依赖于融合多个无需参数搜索的模型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2498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ym typeface="+mn-ea"/>
              </a:rPr>
              <a:t>痛点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：模型参数设置繁琐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3" name="图片 12" descr="autoglu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" y="1135380"/>
            <a:ext cx="6279515" cy="54540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067550" y="1135380"/>
            <a:ext cx="38220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○ </a:t>
            </a:r>
            <a:r>
              <a:rPr lang="en-US" altLang="zh-CN" dirty="0"/>
              <a:t>stacking </a:t>
            </a:r>
            <a:r>
              <a:rPr lang="zh-CN" altLang="en-US" dirty="0"/>
              <a:t>技术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○ </a:t>
            </a:r>
            <a:r>
              <a:rPr lang="en-US" altLang="zh-CN" dirty="0"/>
              <a:t>k-</a:t>
            </a:r>
            <a:r>
              <a:rPr lang="zh-CN" altLang="en-US" dirty="0"/>
              <a:t>则交叉 </a:t>
            </a:r>
            <a:r>
              <a:rPr lang="en-US" altLang="zh-CN" dirty="0"/>
              <a:t>bagging 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050" y="1135380"/>
            <a:ext cx="1060450" cy="11626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955" y="2889250"/>
            <a:ext cx="2044065" cy="30734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067550" y="3879215"/>
            <a:ext cx="3822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○ 多层 </a:t>
            </a:r>
            <a:r>
              <a:rPr lang="en-US" altLang="zh-CN" dirty="0"/>
              <a:t>stacking</a:t>
            </a:r>
            <a:endParaRPr lang="zh-CN" altLang="en-US" dirty="0"/>
          </a:p>
          <a:p>
            <a:r>
              <a:rPr lang="en-US" altLang="zh-CN" dirty="0"/>
              <a:t> 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665" y="4247515"/>
            <a:ext cx="2081530" cy="4133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0" y="2605405"/>
            <a:ext cx="2134870" cy="13830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4195" y="4247515"/>
            <a:ext cx="1589405" cy="2197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2498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ym typeface="+mn-ea"/>
              </a:rPr>
              <a:t>痛点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：模型参数设置繁琐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BBA66B-F885-1348-8111-E00A44B66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19" y="855657"/>
            <a:ext cx="10530963" cy="5877968"/>
          </a:xfrm>
          <a:prstGeom prst="rect">
            <a:avLst/>
          </a:prstGeom>
        </p:spPr>
      </p:pic>
      <p:pic>
        <p:nvPicPr>
          <p:cNvPr id="25" name="图片占位符 3">
            <a:extLst>
              <a:ext uri="{FF2B5EF4-FFF2-40B4-BE49-F238E27FC236}">
                <a16:creationId xmlns:a16="http://schemas.microsoft.com/office/drawing/2014/main" id="{8FCCD78F-EC10-604C-A558-8CC3CAA37F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t="742" r="79796" b="76987"/>
          <a:stretch/>
        </p:blipFill>
        <p:spPr>
          <a:xfrm>
            <a:off x="1123832" y="601622"/>
            <a:ext cx="2095276" cy="1950584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614EF6-41C8-1843-8BBA-D316BB87AB52}"/>
              </a:ext>
            </a:extLst>
          </p:cNvPr>
          <p:cNvSpPr txBox="1"/>
          <p:nvPr/>
        </p:nvSpPr>
        <p:spPr>
          <a:xfrm>
            <a:off x="3219108" y="1094143"/>
            <a:ext cx="2538330" cy="475473"/>
          </a:xfrm>
          <a:prstGeom prst="rect">
            <a:avLst/>
          </a:prstGeom>
          <a:noFill/>
          <a:effectLst>
            <a:outerShdw dist="50800" sx="15896" sy="15896" algn="ctr" rotWithShape="0">
              <a:schemeClr val="bg2">
                <a:lumMod val="10000"/>
                <a:alpha val="4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0" u="none" strike="noStrike" dirty="0">
                <a:solidFill>
                  <a:schemeClr val="bg1"/>
                </a:solidFill>
                <a:effectLst/>
              </a:rPr>
              <a:t>stacking </a:t>
            </a:r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技术</a:t>
            </a:r>
            <a:endParaRPr lang="en-US" altLang="zh-CN" sz="2400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EDEAE1-EA9E-8745-A092-BDB7D46D6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116" y="1808103"/>
            <a:ext cx="2034370" cy="223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00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需求介绍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普通用户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04" y="990713"/>
            <a:ext cx="9484393" cy="5507363"/>
          </a:xfrm>
          <a:prstGeom prst="rect">
            <a:avLst/>
          </a:prstGeom>
        </p:spPr>
      </p:pic>
      <p:pic>
        <p:nvPicPr>
          <p:cNvPr id="9" name="图片占位符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05" t="81436" r="12251" b="5255"/>
          <a:stretch>
            <a:fillRect/>
          </a:stretch>
        </p:blipFill>
        <p:spPr>
          <a:xfrm>
            <a:off x="8362986" y="5041311"/>
            <a:ext cx="1517614" cy="1456765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7761276" y="6396335"/>
            <a:ext cx="4580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房屋价格：</a:t>
            </a:r>
            <a:r>
              <a:rPr lang="en-US" altLang="zh-CN" sz="2400" dirty="0"/>
              <a:t>19.9908</a:t>
            </a:r>
            <a:endParaRPr lang="zh-CN" altLang="en-US" sz="2400" b="0" i="0" u="none" strike="noStrike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2498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ym typeface="+mn-ea"/>
              </a:rPr>
              <a:t>痛点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：模型参数设置繁琐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BBA66B-F885-1348-8111-E00A44B66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19" y="855657"/>
            <a:ext cx="10530963" cy="5877968"/>
          </a:xfrm>
          <a:prstGeom prst="rect">
            <a:avLst/>
          </a:prstGeom>
        </p:spPr>
      </p:pic>
      <p:pic>
        <p:nvPicPr>
          <p:cNvPr id="11" name="图片占位符 3">
            <a:extLst>
              <a:ext uri="{FF2B5EF4-FFF2-40B4-BE49-F238E27FC236}">
                <a16:creationId xmlns:a16="http://schemas.microsoft.com/office/drawing/2014/main" id="{78FC664D-B574-6C4D-A5CD-B30D1E587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t="55329" r="55179" b="22400"/>
          <a:stretch/>
        </p:blipFill>
        <p:spPr>
          <a:xfrm>
            <a:off x="2621087" y="2819349"/>
            <a:ext cx="2095276" cy="1950584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80AAA6-685E-2D40-94EA-74EE1FEB8C85}"/>
              </a:ext>
            </a:extLst>
          </p:cNvPr>
          <p:cNvSpPr txBox="1"/>
          <p:nvPr/>
        </p:nvSpPr>
        <p:spPr>
          <a:xfrm>
            <a:off x="5046801" y="2588516"/>
            <a:ext cx="3136722" cy="461665"/>
          </a:xfrm>
          <a:prstGeom prst="rect">
            <a:avLst/>
          </a:prstGeom>
          <a:noFill/>
          <a:effectLst>
            <a:outerShdw dist="50800" sx="15896" sy="15896" algn="ctr" rotWithShape="0">
              <a:schemeClr val="bg2">
                <a:lumMod val="10000"/>
                <a:alpha val="4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0" u="none" strike="noStrike" dirty="0">
                <a:solidFill>
                  <a:schemeClr val="bg1"/>
                </a:solidFill>
                <a:effectLst/>
              </a:rPr>
              <a:t>k-</a:t>
            </a:r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则交叉 </a:t>
            </a:r>
            <a:r>
              <a:rPr lang="en-US" altLang="zh-CN" sz="2400" b="0" i="0" u="none" strike="noStrike" dirty="0">
                <a:solidFill>
                  <a:schemeClr val="bg1"/>
                </a:solidFill>
                <a:effectLst/>
              </a:rPr>
              <a:t>bagging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05860B0-E31D-D548-AA17-177643CF2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443" y="3747735"/>
            <a:ext cx="3292885" cy="21332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C1EEA3-EFDB-EB45-AEEE-F90B51B64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3268" y="3110265"/>
            <a:ext cx="3783060" cy="5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8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2498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ym typeface="+mn-ea"/>
              </a:rPr>
              <a:t>痛点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：模型参数设置繁琐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BBA66B-F885-1348-8111-E00A44B66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19" y="855657"/>
            <a:ext cx="10530963" cy="5877968"/>
          </a:xfrm>
          <a:prstGeom prst="rect">
            <a:avLst/>
          </a:prstGeom>
        </p:spPr>
      </p:pic>
      <p:pic>
        <p:nvPicPr>
          <p:cNvPr id="11" name="图片占位符 3">
            <a:extLst>
              <a:ext uri="{FF2B5EF4-FFF2-40B4-BE49-F238E27FC236}">
                <a16:creationId xmlns:a16="http://schemas.microsoft.com/office/drawing/2014/main" id="{78FC664D-B574-6C4D-A5CD-B30D1E587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t="55329" r="55179" b="22400"/>
          <a:stretch/>
        </p:blipFill>
        <p:spPr>
          <a:xfrm>
            <a:off x="2621087" y="2819349"/>
            <a:ext cx="2095276" cy="1950584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80AAA6-685E-2D40-94EA-74EE1FEB8C85}"/>
              </a:ext>
            </a:extLst>
          </p:cNvPr>
          <p:cNvSpPr txBox="1"/>
          <p:nvPr/>
        </p:nvSpPr>
        <p:spPr>
          <a:xfrm>
            <a:off x="5046801" y="2174790"/>
            <a:ext cx="3136722" cy="461665"/>
          </a:xfrm>
          <a:prstGeom prst="rect">
            <a:avLst/>
          </a:prstGeom>
          <a:noFill/>
          <a:effectLst>
            <a:outerShdw dist="50800" sx="15896" sy="15896" algn="ctr" rotWithShape="0">
              <a:schemeClr val="bg2">
                <a:lumMod val="10000"/>
                <a:alpha val="4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多层 </a:t>
            </a:r>
            <a:r>
              <a:rPr lang="en-US" altLang="zh-CN" sz="2400" b="0" i="0" u="none" strike="noStrike" dirty="0">
                <a:solidFill>
                  <a:schemeClr val="bg1"/>
                </a:solidFill>
                <a:effectLst/>
              </a:rPr>
              <a:t>stacking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534E139-0A7C-C94A-A22C-D6A70AB29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347" y="3321321"/>
            <a:ext cx="2095276" cy="28972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7D2421F-70E1-3B47-866D-D13216161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759" y="2651255"/>
            <a:ext cx="2928452" cy="5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2498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ym typeface="+mn-ea"/>
              </a:rPr>
              <a:t>痛点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：模型参数设置繁琐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BBA66B-F885-1348-8111-E00A44B6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19" y="855657"/>
            <a:ext cx="10530963" cy="58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3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痛点2：数据预处理繁琐</a:t>
            </a:r>
            <a:endParaRPr 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 descr="imag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" y="1116330"/>
            <a:ext cx="9442450" cy="5490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26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部署繁琐</a:t>
            </a:r>
            <a:endParaRPr 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EA3DB9-1C7B-CD4B-A689-4C0BBF69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1" y="790650"/>
            <a:ext cx="10703501" cy="5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5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26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部署繁琐</a:t>
            </a:r>
            <a:endParaRPr 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A3DEAC-322B-8A4A-8B9A-1D4EA803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4" y="856729"/>
            <a:ext cx="10633369" cy="59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3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26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部署繁琐</a:t>
            </a:r>
            <a:endParaRPr 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CF02F7-5548-DF42-AABF-173888D9C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913599"/>
            <a:ext cx="10633369" cy="575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31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7">
            <a:extLst>
              <a:ext uri="{FF2B5EF4-FFF2-40B4-BE49-F238E27FC236}">
                <a16:creationId xmlns:a16="http://schemas.microsoft.com/office/drawing/2014/main" id="{CF1C4071-8AC9-8F40-AE4C-2EA86F9FA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96" y="2661666"/>
            <a:ext cx="652535" cy="62269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9000">
                <a:schemeClr val="accent1"/>
              </a:gs>
            </a:gsLst>
            <a:lin ang="13500000" scaled="1"/>
            <a:tileRect/>
          </a:gradFill>
          <a:ln w="19050">
            <a:noFill/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6940E33D-B70D-B340-B5AD-01882E4E5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56" y="4124431"/>
            <a:ext cx="652535" cy="62269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9000">
                <a:schemeClr val="accent1"/>
              </a:gs>
            </a:gsLst>
            <a:lin ang="13500000" scaled="1"/>
            <a:tileRect/>
          </a:gradFill>
          <a:ln w="19050">
            <a:noFill/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Oval 17">
            <a:extLst>
              <a:ext uri="{FF2B5EF4-FFF2-40B4-BE49-F238E27FC236}">
                <a16:creationId xmlns:a16="http://schemas.microsoft.com/office/drawing/2014/main" id="{7E4B2DE0-EE78-B849-B6C9-A048A7A64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56" y="1183661"/>
            <a:ext cx="652535" cy="62269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9000">
                <a:schemeClr val="accent1"/>
              </a:gs>
            </a:gsLst>
            <a:lin ang="13500000" scaled="1"/>
            <a:tileRect/>
          </a:gradFill>
          <a:ln w="19050">
            <a:noFill/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844732-FCF7-E044-9A71-7BBE1B60D5A1}"/>
              </a:ext>
            </a:extLst>
          </p:cNvPr>
          <p:cNvSpPr txBox="1"/>
          <p:nvPr/>
        </p:nvSpPr>
        <p:spPr>
          <a:xfrm>
            <a:off x="1719520" y="1217838"/>
            <a:ext cx="50662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vue+flask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在实现交互式操作和结果可视化费力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无法上传较大的数据集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3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3200" dirty="0">
                <a:solidFill>
                  <a:prstClr val="black"/>
                </a:solidFill>
                <a:latin typeface="微软雅黑"/>
                <a:ea typeface="微软雅黑"/>
              </a:rPr>
              <a:t>无法在页面动态上传新的模型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CA6F94D0-1189-FD47-854F-885526269487}"/>
              </a:ext>
            </a:extLst>
          </p:cNvPr>
          <p:cNvSpPr/>
          <p:nvPr/>
        </p:nvSpPr>
        <p:spPr>
          <a:xfrm>
            <a:off x="6475460" y="1796954"/>
            <a:ext cx="1066800" cy="383654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9050">
            <a:noFill/>
          </a:ln>
          <a:effectLst>
            <a:outerShdw blurRad="2413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1B78ABC-E80D-104B-8D43-3A5AFE92DEEC}"/>
              </a:ext>
            </a:extLst>
          </p:cNvPr>
          <p:cNvSpPr/>
          <p:nvPr/>
        </p:nvSpPr>
        <p:spPr>
          <a:xfrm>
            <a:off x="6475460" y="2759724"/>
            <a:ext cx="1066800" cy="383654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9050">
            <a:noFill/>
          </a:ln>
          <a:effectLst>
            <a:outerShdw blurRad="2413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34677216-29B1-6D45-801C-01E5817C77C0}"/>
              </a:ext>
            </a:extLst>
          </p:cNvPr>
          <p:cNvSpPr/>
          <p:nvPr/>
        </p:nvSpPr>
        <p:spPr>
          <a:xfrm>
            <a:off x="6424189" y="4677393"/>
            <a:ext cx="1066800" cy="383654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9050">
            <a:noFill/>
          </a:ln>
          <a:effectLst>
            <a:outerShdw blurRad="2413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39C866-BA9C-FB41-8313-D9754940E52D}"/>
              </a:ext>
            </a:extLst>
          </p:cNvPr>
          <p:cNvSpPr txBox="1"/>
          <p:nvPr/>
        </p:nvSpPr>
        <p:spPr>
          <a:xfrm>
            <a:off x="7811057" y="1268420"/>
            <a:ext cx="52167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3200" dirty="0">
                <a:solidFill>
                  <a:prstClr val="black"/>
                </a:solidFill>
                <a:latin typeface="微软雅黑"/>
                <a:ea typeface="微软雅黑"/>
              </a:rPr>
              <a:t>使用</a:t>
            </a:r>
            <a:r>
              <a:rPr kumimoji="1" lang="en-US" altLang="zh-CN" sz="3200" dirty="0" err="1">
                <a:solidFill>
                  <a:prstClr val="black"/>
                </a:solidFill>
                <a:latin typeface="微软雅黑"/>
                <a:ea typeface="微软雅黑"/>
              </a:rPr>
              <a:t>Streamlit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将模型部署到云服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务器或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Docker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容器中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待续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26F86B91-8CDF-B646-A1CB-2A3EB9928F80}"/>
              </a:ext>
            </a:extLst>
          </p:cNvPr>
          <p:cNvSpPr txBox="1"/>
          <p:nvPr/>
        </p:nvSpPr>
        <p:spPr>
          <a:xfrm>
            <a:off x="1134605" y="350703"/>
            <a:ext cx="256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痛点</a:t>
            </a: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DE3E3A6F-790B-D14D-8B4E-72B447F5F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12" y="396118"/>
            <a:ext cx="369587" cy="370836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15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672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功能设计——产品经理：黄荣添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984250"/>
            <a:ext cx="10621645" cy="5599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85178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功能设计——产品经理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630" y="918845"/>
            <a:ext cx="6859270" cy="5673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TextBox 18"/>
          <p:cNvSpPr txBox="1"/>
          <p:nvPr/>
        </p:nvSpPr>
        <p:spPr>
          <a:xfrm>
            <a:off x="646430" y="1014095"/>
            <a:ext cx="9438640" cy="528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dirty="0">
                <a:sym typeface="+mn-ea"/>
              </a:rPr>
              <a:t>项目简介：</a:t>
            </a:r>
            <a:r>
              <a:rPr lang="zh-CN" altLang="en-US" dirty="0">
                <a:sym typeface="+mn-ea"/>
                <a:hlinkClick r:id="rId3"/>
              </a:rPr>
              <a:t>https://github.com/jarrycf/ML-training</a:t>
            </a:r>
            <a:endParaRPr lang="en-US" altLang="zh-CN" dirty="0">
              <a:sym typeface="+mn-ea"/>
            </a:endParaRPr>
          </a:p>
          <a:p>
            <a:pPr>
              <a:lnSpc>
                <a:spcPts val="1700"/>
              </a:lnSpc>
            </a:pPr>
            <a:endParaRPr lang="zh-CN" altLang="en-US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0" y="1440815"/>
            <a:ext cx="10354310" cy="5151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功能设计——产品经理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 descr="999EEEA1F636B482A57FC5853F36F0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" y="918845"/>
            <a:ext cx="10467975" cy="570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功能设计——产品经理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" y="918845"/>
            <a:ext cx="10745470" cy="5704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软件开发——模型预测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937260"/>
            <a:ext cx="10622280" cy="566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软件开发——模型预测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" y="972820"/>
            <a:ext cx="10673080" cy="5574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672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软件开发——产品经理：吴京城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 descr="A95CC8F015C4491E5BF9823833B4279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984250"/>
            <a:ext cx="10058400" cy="534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软件开发——产品经理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1" y="3091180"/>
            <a:ext cx="10932257" cy="35149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35" y="984250"/>
            <a:ext cx="10789920" cy="2106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软件开发——产品经理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 descr="007E3127EE5FD77927B755DE248003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5" y="1062355"/>
            <a:ext cx="10058400" cy="5280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软件开发——产品经理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" y="984250"/>
            <a:ext cx="10530840" cy="558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3205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前端模块设计——系统工程师：孙振邦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856729"/>
            <a:ext cx="10728829" cy="5796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8555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后端模块设计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——系统工程师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913599"/>
            <a:ext cx="10720982" cy="5926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算法选择——学生划分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" y="918845"/>
            <a:ext cx="3060065" cy="582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920" y="1127760"/>
            <a:ext cx="7146290" cy="4099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920" y="5362575"/>
            <a:ext cx="7145655" cy="121729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9775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pyqt5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应用模块设计——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系统工程师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5" y="984250"/>
            <a:ext cx="10032365" cy="5854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138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设计开发——系统工程师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85" y="918845"/>
            <a:ext cx="10022205" cy="583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5298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设计——</a:t>
            </a:r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UCD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工程师：姚俊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 descr="A95CC8F015C4491E5BF9823833B4279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984250"/>
            <a:ext cx="10058400" cy="534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964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设计——</a:t>
            </a:r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UCD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 descr="imag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918845"/>
            <a:ext cx="9837420" cy="5720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672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团队介绍——项目经理：张宇帆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36"/>
          <p:cNvSpPr/>
          <p:nvPr/>
        </p:nvSpPr>
        <p:spPr>
          <a:xfrm>
            <a:off x="646582" y="1048282"/>
            <a:ext cx="392048" cy="392048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2413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7" name="TextBox 18"/>
          <p:cNvSpPr txBox="1"/>
          <p:nvPr/>
        </p:nvSpPr>
        <p:spPr>
          <a:xfrm>
            <a:off x="1249680" y="1130935"/>
            <a:ext cx="4947285" cy="30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dirty="0">
                <a:sym typeface="+mn-ea"/>
              </a:rPr>
              <a:t>项目 </a:t>
            </a:r>
            <a:r>
              <a:rPr lang="en-US" altLang="zh-CN" dirty="0">
                <a:sym typeface="+mn-ea"/>
              </a:rPr>
              <a:t>&amp; </a:t>
            </a:r>
            <a:r>
              <a:rPr lang="zh-CN" altLang="en-US" dirty="0">
                <a:sym typeface="+mn-ea"/>
              </a:rPr>
              <a:t>产品名称：一键机器学习预测系统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" y="1693545"/>
            <a:ext cx="10671810" cy="4698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团队介绍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——项目经理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" y="918845"/>
            <a:ext cx="10307955" cy="563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团队介绍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——项目经理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970" y="918845"/>
            <a:ext cx="10307955" cy="5638800"/>
          </a:xfrm>
          <a:prstGeom prst="rect">
            <a:avLst/>
          </a:prstGeom>
        </p:spPr>
      </p:pic>
      <p:pic>
        <p:nvPicPr>
          <p:cNvPr id="20" name="图片占位符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2" t="11351" r="7915" b="41500"/>
          <a:stretch/>
        </p:blipFill>
        <p:spPr>
          <a:xfrm>
            <a:off x="7522511" y="1518905"/>
            <a:ext cx="2881392" cy="2685735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002B859-4B17-2F40-87B7-8D49818A814D}"/>
              </a:ext>
            </a:extLst>
          </p:cNvPr>
          <p:cNvSpPr txBox="1"/>
          <p:nvPr/>
        </p:nvSpPr>
        <p:spPr>
          <a:xfrm>
            <a:off x="5102087" y="3028826"/>
            <a:ext cx="198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软件工程师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6D705CF-30EA-B146-B5D6-036806AF4F5E}"/>
              </a:ext>
            </a:extLst>
          </p:cNvPr>
          <p:cNvSpPr/>
          <p:nvPr/>
        </p:nvSpPr>
        <p:spPr>
          <a:xfrm>
            <a:off x="4359269" y="3752547"/>
            <a:ext cx="3814953" cy="218660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endParaRPr lang="en-US" altLang="zh-CN" sz="2000" b="0" i="0" u="none" strike="noStrike" dirty="0">
              <a:solidFill>
                <a:schemeClr val="tx1"/>
              </a:solidFill>
              <a:effectLst/>
            </a:endParaRPr>
          </a:p>
          <a:p>
            <a:pPr marL="457200" indent="-457200" algn="l">
              <a:buAutoNum type="arabicPeriod"/>
            </a:pP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  <a:latin typeface="LarkHackSafariFont"/>
              </a:rPr>
              <a:t>完成开发基于产品功能的开发和编码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解决</a:t>
            </a: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</a:rPr>
              <a:t>软件开发过程中遇到的技术问题</a:t>
            </a:r>
          </a:p>
          <a:p>
            <a:endParaRPr kumimoji="1"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                 </a:t>
            </a:r>
            <a:endParaRPr kumimoji="1" lang="zh-CN" altLang="en-US"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团队介绍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——项目经理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970" y="918845"/>
            <a:ext cx="10307955" cy="5638800"/>
          </a:xfrm>
          <a:prstGeom prst="rect">
            <a:avLst/>
          </a:prstGeom>
        </p:spPr>
      </p:pic>
      <p:pic>
        <p:nvPicPr>
          <p:cNvPr id="8" name="图片占位符 3">
            <a:extLst>
              <a:ext uri="{FF2B5EF4-FFF2-40B4-BE49-F238E27FC236}">
                <a16:creationId xmlns:a16="http://schemas.microsoft.com/office/drawing/2014/main" id="{D7314139-C593-0D40-AB88-BD8ABB56BF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6" t="27589" r="58720" b="30575"/>
          <a:stretch/>
        </p:blipFill>
        <p:spPr>
          <a:xfrm>
            <a:off x="2191350" y="2270019"/>
            <a:ext cx="2881392" cy="2685735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A991E52-EAD8-1A47-AB84-3DA398B29DBC}"/>
              </a:ext>
            </a:extLst>
          </p:cNvPr>
          <p:cNvSpPr txBox="1"/>
          <p:nvPr/>
        </p:nvSpPr>
        <p:spPr>
          <a:xfrm>
            <a:off x="6371695" y="3198167"/>
            <a:ext cx="198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项目经理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CABB0D8-3E64-8A45-9CA7-1D838559EE40}"/>
              </a:ext>
            </a:extLst>
          </p:cNvPr>
          <p:cNvSpPr/>
          <p:nvPr/>
        </p:nvSpPr>
        <p:spPr>
          <a:xfrm>
            <a:off x="5125751" y="3880742"/>
            <a:ext cx="3814953" cy="218660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endParaRPr lang="en-US" altLang="zh-CN" sz="2000" b="0" i="0" u="none" strike="noStrike" dirty="0">
              <a:solidFill>
                <a:schemeClr val="tx1"/>
              </a:solidFill>
              <a:effectLst/>
            </a:endParaRPr>
          </a:p>
          <a:p>
            <a:pPr marL="457200" indent="-457200" algn="l">
              <a:buAutoNum type="arabicPeriod"/>
            </a:pP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endParaRPr lang="en-US" altLang="zh-CN" sz="2000" dirty="0">
              <a:solidFill>
                <a:schemeClr val="bg1"/>
              </a:solidFill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  <a:latin typeface="LarkHackSafariFont"/>
              </a:rPr>
              <a:t>完成模型选择和</a:t>
            </a:r>
            <a:r>
              <a:rPr lang="en-US" altLang="zh-CN" sz="2000" b="0" i="0" u="none" strike="noStrike" dirty="0">
                <a:solidFill>
                  <a:schemeClr val="bg1"/>
                </a:solidFill>
                <a:effectLst/>
                <a:latin typeface="LarkHackSafariFont"/>
              </a:rPr>
              <a:t>ppt</a:t>
            </a: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  <a:latin typeface="LarkHackSafariFont"/>
              </a:rPr>
              <a:t>答辩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rkHackSafariFont"/>
              </a:rPr>
              <a:t>辅助软件工程师进行开发，</a:t>
            </a: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  <a:latin typeface="LarkHackSafariFont"/>
              </a:rPr>
              <a:t>并确修项目的时间、质量和成本目标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endParaRPr kumimoji="1"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                 </a:t>
            </a:r>
            <a:endParaRPr kumimoji="1" lang="zh-CN" alt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9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团队介绍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——项目经理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970" y="918845"/>
            <a:ext cx="10307955" cy="5638800"/>
          </a:xfrm>
          <a:prstGeom prst="rect">
            <a:avLst/>
          </a:prstGeom>
        </p:spPr>
      </p:pic>
      <p:pic>
        <p:nvPicPr>
          <p:cNvPr id="10" name="图片占位符 3">
            <a:extLst>
              <a:ext uri="{FF2B5EF4-FFF2-40B4-BE49-F238E27FC236}">
                <a16:creationId xmlns:a16="http://schemas.microsoft.com/office/drawing/2014/main" id="{1FE396CD-4ADF-DB42-8045-AE73ACE3ED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5" t="14507" r="74924" b="38379"/>
          <a:stretch/>
        </p:blipFill>
        <p:spPr>
          <a:xfrm>
            <a:off x="338453" y="1538289"/>
            <a:ext cx="3416123" cy="3184156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DEE307-98EC-5F47-B170-4EB978707EB3}"/>
              </a:ext>
            </a:extLst>
          </p:cNvPr>
          <p:cNvSpPr txBox="1"/>
          <p:nvPr/>
        </p:nvSpPr>
        <p:spPr>
          <a:xfrm>
            <a:off x="5102087" y="2641575"/>
            <a:ext cx="198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产品经理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62CF3D5-0ABF-A746-8DEE-7B52B9789299}"/>
              </a:ext>
            </a:extLst>
          </p:cNvPr>
          <p:cNvSpPr/>
          <p:nvPr/>
        </p:nvSpPr>
        <p:spPr>
          <a:xfrm>
            <a:off x="3856143" y="3324150"/>
            <a:ext cx="3814953" cy="218660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endParaRPr lang="en-US" altLang="zh-CN" sz="2000" b="0" i="0" u="none" strike="noStrike" dirty="0">
              <a:solidFill>
                <a:schemeClr val="tx1"/>
              </a:solidFill>
              <a:effectLst/>
            </a:endParaRPr>
          </a:p>
          <a:p>
            <a:pPr marL="457200" indent="-457200" algn="l">
              <a:buAutoNum type="arabicPeriod"/>
            </a:pP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endParaRPr lang="en-US" altLang="zh-CN" sz="2000" dirty="0">
              <a:solidFill>
                <a:schemeClr val="bg1"/>
              </a:solidFill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  <a:latin typeface="LarkHackSafariFont"/>
              </a:rPr>
              <a:t>完成项目报告书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rkHackSafariFont"/>
              </a:rPr>
              <a:t>负责管理产品的生命周期，从产品定义、设计、开发到推广。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endParaRPr kumimoji="1"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                 </a:t>
            </a:r>
            <a:endParaRPr kumimoji="1" lang="zh-CN" alt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0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团队介绍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——项目经理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970" y="918845"/>
            <a:ext cx="10307955" cy="5638800"/>
          </a:xfrm>
          <a:prstGeom prst="rect">
            <a:avLst/>
          </a:prstGeom>
        </p:spPr>
      </p:pic>
      <p:pic>
        <p:nvPicPr>
          <p:cNvPr id="11" name="图片占位符 3">
            <a:extLst>
              <a:ext uri="{FF2B5EF4-FFF2-40B4-BE49-F238E27FC236}">
                <a16:creationId xmlns:a16="http://schemas.microsoft.com/office/drawing/2014/main" id="{B8F8D038-A970-7B49-8A32-478C6041F6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3" t="18787" r="29258" b="52352"/>
          <a:stretch/>
        </p:blipFill>
        <p:spPr>
          <a:xfrm>
            <a:off x="6071622" y="1780314"/>
            <a:ext cx="2095276" cy="1950584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7D723B3-644E-3E4F-85C2-2E0DB90D825F}"/>
              </a:ext>
            </a:extLst>
          </p:cNvPr>
          <p:cNvSpPr txBox="1"/>
          <p:nvPr/>
        </p:nvSpPr>
        <p:spPr>
          <a:xfrm>
            <a:off x="3790121" y="2738824"/>
            <a:ext cx="198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产品经理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5FE892D-436D-1F40-9F4A-E97A81B18D80}"/>
              </a:ext>
            </a:extLst>
          </p:cNvPr>
          <p:cNvSpPr/>
          <p:nvPr/>
        </p:nvSpPr>
        <p:spPr>
          <a:xfrm>
            <a:off x="2703203" y="3324150"/>
            <a:ext cx="3814953" cy="218660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l"/>
            <a:endParaRPr lang="en-US" altLang="zh-CN" sz="2000" dirty="0">
              <a:solidFill>
                <a:schemeClr val="bg1"/>
              </a:solidFill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  <a:latin typeface="LarkHackSafariFont"/>
              </a:rPr>
              <a:t>完成产品使用说明书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rkHackSafariFont"/>
              </a:rPr>
              <a:t>负责产品设计，统筹产品的功能、性能、外观等方面，并与研发团队进行协作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                 </a:t>
            </a:r>
            <a:endParaRPr kumimoji="1" lang="zh-CN" alt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2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算法选择——学生划分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430" y="918845"/>
            <a:ext cx="3060065" cy="582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4920" y="1127760"/>
            <a:ext cx="7146290" cy="4099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4920" y="5362575"/>
            <a:ext cx="7145655" cy="1217295"/>
          </a:xfrm>
          <a:prstGeom prst="rect">
            <a:avLst/>
          </a:prstGeom>
        </p:spPr>
      </p:pic>
      <p:pic>
        <p:nvPicPr>
          <p:cNvPr id="9" name="图片占位符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1" t="10474" r="35274" b="70176"/>
          <a:stretch>
            <a:fillRect/>
          </a:stretch>
        </p:blipFill>
        <p:spPr>
          <a:xfrm>
            <a:off x="6882649" y="1630680"/>
            <a:ext cx="1631763" cy="1202699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6565468" y="3165955"/>
            <a:ext cx="2618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指定类别数：</a:t>
            </a:r>
            <a:r>
              <a:rPr lang="en-US" altLang="zh-CN" sz="2400" b="0" i="0" u="none" strike="noStrike" dirty="0">
                <a:solidFill>
                  <a:schemeClr val="bg1"/>
                </a:solidFill>
                <a:effectLst/>
              </a:rPr>
              <a:t>4</a:t>
            </a:r>
            <a:endParaRPr lang="zh-CN" altLang="en-US" sz="2400" b="0" i="0" u="none" strike="noStrike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团队介绍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——项目经理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970" y="918845"/>
            <a:ext cx="10307955" cy="5638800"/>
          </a:xfrm>
          <a:prstGeom prst="rect">
            <a:avLst/>
          </a:prstGeom>
        </p:spPr>
      </p:pic>
      <p:pic>
        <p:nvPicPr>
          <p:cNvPr id="12" name="图片占位符 3">
            <a:extLst>
              <a:ext uri="{FF2B5EF4-FFF2-40B4-BE49-F238E27FC236}">
                <a16:creationId xmlns:a16="http://schemas.microsoft.com/office/drawing/2014/main" id="{D8464E2A-30DF-7544-9721-58424C0D41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0" t="51985" r="54741" b="19154"/>
          <a:stretch/>
        </p:blipFill>
        <p:spPr>
          <a:xfrm>
            <a:off x="3414983" y="3612886"/>
            <a:ext cx="2095276" cy="1950584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FDD0E7A-9BAC-E448-A3DD-F0999333B52F}"/>
              </a:ext>
            </a:extLst>
          </p:cNvPr>
          <p:cNvSpPr txBox="1"/>
          <p:nvPr/>
        </p:nvSpPr>
        <p:spPr>
          <a:xfrm>
            <a:off x="3733259" y="2967335"/>
            <a:ext cx="198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u="none" strike="noStrike" dirty="0">
                <a:solidFill>
                  <a:schemeClr val="bg1"/>
                </a:solidFill>
                <a:effectLst/>
              </a:rPr>
              <a:t>项目经理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2296748-0625-E44E-BD79-634AA0E6D163}"/>
              </a:ext>
            </a:extLst>
          </p:cNvPr>
          <p:cNvSpPr/>
          <p:nvPr/>
        </p:nvSpPr>
        <p:spPr>
          <a:xfrm>
            <a:off x="5721085" y="3429000"/>
            <a:ext cx="3814953" cy="218660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endParaRPr lang="en-US" altLang="zh-CN" sz="2000" b="0" i="0" u="none" strike="noStrike" dirty="0">
              <a:solidFill>
                <a:schemeClr val="tx1"/>
              </a:solidFill>
              <a:effectLst/>
            </a:endParaRPr>
          </a:p>
          <a:p>
            <a:pPr algn="l"/>
            <a:endParaRPr lang="en-US" altLang="zh-CN" sz="2000" dirty="0">
              <a:solidFill>
                <a:schemeClr val="bg1"/>
              </a:solidFill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rkHackSafariFont"/>
              </a:rPr>
              <a:t>组建团队</a:t>
            </a: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  <a:latin typeface="LarkHackSafariFont"/>
              </a:rPr>
              <a:t>监督项目团队的工作进度，并进行及时调整，以确保项目按照计划进行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rkHackSafariFont"/>
              </a:rPr>
              <a:t>协调各方利益，维护项目团队的协作关系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endParaRPr kumimoji="1"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                 </a:t>
            </a:r>
            <a:endParaRPr kumimoji="1" lang="zh-CN" alt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3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团队介绍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——项目经理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970" y="918845"/>
            <a:ext cx="10307955" cy="5638800"/>
          </a:xfrm>
          <a:prstGeom prst="rect">
            <a:avLst/>
          </a:prstGeom>
        </p:spPr>
      </p:pic>
      <p:pic>
        <p:nvPicPr>
          <p:cNvPr id="14" name="图片占位符 3">
            <a:extLst>
              <a:ext uri="{FF2B5EF4-FFF2-40B4-BE49-F238E27FC236}">
                <a16:creationId xmlns:a16="http://schemas.microsoft.com/office/drawing/2014/main" id="{4C6BB358-0662-D941-B47B-189A47CB87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5" t="7962" r="43203" b="60874"/>
          <a:stretch/>
        </p:blipFill>
        <p:spPr>
          <a:xfrm>
            <a:off x="4572582" y="1288976"/>
            <a:ext cx="2095276" cy="1950584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CF367B0-F32E-C74B-BDEE-0E2D6E76BD3E}"/>
              </a:ext>
            </a:extLst>
          </p:cNvPr>
          <p:cNvSpPr txBox="1"/>
          <p:nvPr/>
        </p:nvSpPr>
        <p:spPr>
          <a:xfrm>
            <a:off x="4863547" y="3512635"/>
            <a:ext cx="198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UCD</a:t>
            </a:r>
            <a:r>
              <a:rPr lang="zh-CN" altLang="en-US" sz="2400" dirty="0">
                <a:solidFill>
                  <a:schemeClr val="bg1"/>
                </a:solidFill>
              </a:rPr>
              <a:t>工程师</a:t>
            </a:r>
            <a:endParaRPr lang="zh-CN" altLang="en-US" sz="2400" b="0" i="0" u="none" strike="noStrike" dirty="0">
              <a:solidFill>
                <a:schemeClr val="bg1"/>
              </a:solidFill>
              <a:effectLst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1AC4BBC-E1A8-2948-AE16-979D281E4E58}"/>
              </a:ext>
            </a:extLst>
          </p:cNvPr>
          <p:cNvSpPr/>
          <p:nvPr/>
        </p:nvSpPr>
        <p:spPr>
          <a:xfrm>
            <a:off x="3776629" y="4097961"/>
            <a:ext cx="3814953" cy="218660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l"/>
            <a:endParaRPr lang="en-US" altLang="zh-CN" sz="2000" dirty="0">
              <a:solidFill>
                <a:schemeClr val="bg1"/>
              </a:solidFill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  <a:latin typeface="LarkHackSafariFont"/>
              </a:rPr>
              <a:t>设计出用户友好的产品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rkHackSafariFont"/>
              </a:rPr>
              <a:t>与产品经理、工程师和用户研究人员合作，专注于了解用户的需求和偏好，并设计出能够满足这些需求的产品</a:t>
            </a:r>
            <a:endParaRPr kumimoji="1" lang="zh-CN" alt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5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团队介绍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——项目经理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970" y="918845"/>
            <a:ext cx="10307955" cy="5638800"/>
          </a:xfrm>
          <a:prstGeom prst="rect">
            <a:avLst/>
          </a:prstGeom>
        </p:spPr>
      </p:pic>
      <p:pic>
        <p:nvPicPr>
          <p:cNvPr id="13" name="图片占位符 3">
            <a:extLst>
              <a:ext uri="{FF2B5EF4-FFF2-40B4-BE49-F238E27FC236}">
                <a16:creationId xmlns:a16="http://schemas.microsoft.com/office/drawing/2014/main" id="{8C9F3677-922A-F443-859A-2A922D6791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5" t="67504" r="43623" b="1332"/>
          <a:stretch/>
        </p:blipFill>
        <p:spPr>
          <a:xfrm>
            <a:off x="4524544" y="4477550"/>
            <a:ext cx="2095276" cy="1950584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7EA3A3C7-63F6-7741-BBE0-B3EDBEE6CB4E}"/>
              </a:ext>
            </a:extLst>
          </p:cNvPr>
          <p:cNvSpPr/>
          <p:nvPr/>
        </p:nvSpPr>
        <p:spPr>
          <a:xfrm>
            <a:off x="3664705" y="2017643"/>
            <a:ext cx="3814953" cy="218660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endParaRPr lang="en-US" altLang="zh-CN" sz="2000" b="0" i="0" u="none" strike="noStrike" dirty="0">
              <a:solidFill>
                <a:schemeClr val="tx1"/>
              </a:solidFill>
              <a:effectLst/>
            </a:endParaRPr>
          </a:p>
          <a:p>
            <a:pPr algn="l"/>
            <a:endParaRPr lang="en-US" altLang="zh-CN" sz="2000" dirty="0">
              <a:solidFill>
                <a:schemeClr val="bg1"/>
              </a:solidFill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rkHackSafariFont"/>
              </a:rPr>
              <a:t>对模块设计提供优化意见</a:t>
            </a:r>
            <a:endParaRPr lang="en-US" altLang="zh-CN" sz="2000" dirty="0">
              <a:solidFill>
                <a:schemeClr val="bg1"/>
              </a:solidFill>
              <a:latin typeface="LarkHackSafariFont"/>
            </a:endParaRPr>
          </a:p>
          <a:p>
            <a:pPr marL="457200" indent="-457200" algn="l">
              <a:buAutoNum type="arabicPeriod"/>
            </a:pP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rkHackSafariFont"/>
              </a:rPr>
              <a:t>系统工程师还会负责安装和配置软件和硬件，并协助用户解决使用系统时遇到的问题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                 </a:t>
            </a:r>
            <a:endParaRPr kumimoji="1" lang="zh-CN" altLang="en-US" sz="1600" dirty="0">
              <a:solidFill>
                <a:schemeClr val="lt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239C43-258D-3D4E-A349-77D56277444C}"/>
              </a:ext>
            </a:extLst>
          </p:cNvPr>
          <p:cNvSpPr txBox="1"/>
          <p:nvPr/>
        </p:nvSpPr>
        <p:spPr>
          <a:xfrm>
            <a:off x="4631994" y="1419328"/>
            <a:ext cx="198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系统工程师</a:t>
            </a:r>
            <a:endParaRPr lang="zh-CN" altLang="en-US" sz="2400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76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团队介绍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——项目经理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970" y="918845"/>
            <a:ext cx="10307955" cy="5638800"/>
          </a:xfrm>
          <a:prstGeom prst="rect">
            <a:avLst/>
          </a:prstGeom>
        </p:spPr>
      </p:pic>
      <p:pic>
        <p:nvPicPr>
          <p:cNvPr id="15" name="图片占位符 3">
            <a:extLst>
              <a:ext uri="{FF2B5EF4-FFF2-40B4-BE49-F238E27FC236}">
                <a16:creationId xmlns:a16="http://schemas.microsoft.com/office/drawing/2014/main" id="{7D46E87C-99CD-404E-B1B4-F59E3F7C23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36" t="13832" r="-4148" b="55004"/>
          <a:stretch/>
        </p:blipFill>
        <p:spPr>
          <a:xfrm>
            <a:off x="9453616" y="1497597"/>
            <a:ext cx="2095276" cy="1950584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5115DDA1-0F9A-804B-83A2-7637EF5A0A73}"/>
              </a:ext>
            </a:extLst>
          </p:cNvPr>
          <p:cNvSpPr/>
          <p:nvPr/>
        </p:nvSpPr>
        <p:spPr>
          <a:xfrm>
            <a:off x="6453817" y="2991678"/>
            <a:ext cx="3814953" cy="2186608"/>
          </a:xfrm>
          <a:prstGeom prst="roundRect">
            <a:avLst/>
          </a:prstGeom>
          <a:solidFill>
            <a:schemeClr val="bg2">
              <a:alpha val="21000"/>
            </a:schemeClr>
          </a:solidFill>
          <a:ln w="19050">
            <a:noFill/>
          </a:ln>
          <a:effectLst>
            <a:outerShdw blurRad="41410" sx="100301" sy="100301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l"/>
            <a:endParaRPr lang="en-US" altLang="zh-CN" sz="2000" dirty="0">
              <a:solidFill>
                <a:schemeClr val="bg1"/>
              </a:solidFill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rkHackSafariFont"/>
              </a:rPr>
              <a:t>进行测试，以确保软件的质量和可靠性</a:t>
            </a:r>
            <a:endParaRPr lang="en-US" altLang="zh-CN" sz="2000" dirty="0">
              <a:solidFill>
                <a:schemeClr val="bg1"/>
              </a:solidFill>
              <a:latin typeface="LarkHackSafariFont"/>
            </a:endParaRPr>
          </a:p>
          <a:p>
            <a:pPr marL="457200" indent="-457200" algn="l">
              <a:buAutoNum type="arabicPeriod"/>
            </a:pPr>
            <a:endParaRPr lang="en-US" altLang="zh-CN" sz="2000" b="0" i="0" u="none" strike="noStrike" dirty="0">
              <a:solidFill>
                <a:schemeClr val="bg1"/>
              </a:solidFill>
              <a:effectLst/>
              <a:latin typeface="LarkHackSafariFont"/>
            </a:endParaRPr>
          </a:p>
          <a:p>
            <a:pPr marL="457200" indent="-457200" algn="l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rkHackSafariFont"/>
              </a:rPr>
              <a:t>据软件的设计和开发文档，制定测试计划和测试用例</a:t>
            </a:r>
            <a:endParaRPr kumimoji="1" lang="zh-CN" altLang="en-US" sz="1600" dirty="0">
              <a:solidFill>
                <a:schemeClr val="lt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0351A7-4BAA-4248-B30B-176F0F907558}"/>
              </a:ext>
            </a:extLst>
          </p:cNvPr>
          <p:cNvSpPr txBox="1"/>
          <p:nvPr/>
        </p:nvSpPr>
        <p:spPr>
          <a:xfrm>
            <a:off x="7421106" y="2393363"/>
            <a:ext cx="198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测试工程师</a:t>
            </a:r>
            <a:endParaRPr lang="zh-CN" altLang="en-US" sz="2400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833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3" y="1506021"/>
            <a:ext cx="10698961" cy="4606293"/>
          </a:xfrm>
          <a:prstGeom prst="rect">
            <a:avLst/>
          </a:prstGeom>
        </p:spPr>
      </p:pic>
      <p:sp>
        <p:nvSpPr>
          <p:cNvPr id="2" name="TextBox 13"/>
          <p:cNvSpPr txBox="1"/>
          <p:nvPr/>
        </p:nvSpPr>
        <p:spPr>
          <a:xfrm>
            <a:off x="969303" y="359924"/>
            <a:ext cx="2672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需求介绍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——项目经理：张宇帆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84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系统测试——测试工程师：马金辉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" y="1223010"/>
            <a:ext cx="10699115" cy="5107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63099"/>
            <a:ext cx="284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系统测试——测试工程师：马金辉</a:t>
            </a:r>
            <a:endParaRPr lang="zh-CN" altLang="en-US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6430" y="984250"/>
            <a:ext cx="156966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部分测试结果</a:t>
            </a:r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40" y="1517015"/>
            <a:ext cx="5053965" cy="43167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35" y="1503680"/>
            <a:ext cx="505333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63099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问题和建议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38548" y="3102113"/>
            <a:ext cx="47200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/>
              <a:t>谢谢</a:t>
            </a:r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算法选择——学生划分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978756"/>
            <a:ext cx="5604485" cy="28022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13" y="3835019"/>
            <a:ext cx="4017543" cy="26630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787" y="3879989"/>
            <a:ext cx="6946900" cy="1104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787" y="5321234"/>
            <a:ext cx="6946900" cy="11160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1037" y="978757"/>
            <a:ext cx="5219700" cy="281940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00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需求介绍</a:t>
            </a:r>
            <a:r>
              <a:rPr lang="en-US" altLang="zh-CN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83" y="1222698"/>
            <a:ext cx="5422917" cy="54739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883" y="1222698"/>
            <a:ext cx="5725488" cy="54917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1" y="1879946"/>
            <a:ext cx="6668653" cy="3878019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算法选择——学生划分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430" y="918845"/>
            <a:ext cx="3060065" cy="582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4920" y="1127760"/>
            <a:ext cx="7146290" cy="4099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4920" y="5362575"/>
            <a:ext cx="7145655" cy="1217295"/>
          </a:xfrm>
          <a:prstGeom prst="rect">
            <a:avLst/>
          </a:prstGeom>
        </p:spPr>
      </p:pic>
      <p:pic>
        <p:nvPicPr>
          <p:cNvPr id="14" name="图片占位符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2" t="87677" r="68470" b="-2755"/>
          <a:stretch>
            <a:fillRect/>
          </a:stretch>
        </p:blipFill>
        <p:spPr>
          <a:xfrm>
            <a:off x="4779422" y="5856386"/>
            <a:ext cx="1316578" cy="970390"/>
          </a:xfrm>
          <a:custGeom>
            <a:avLst/>
            <a:gdLst>
              <a:gd name="connsiteX0" fmla="*/ 642257 w 1284514"/>
              <a:gd name="connsiteY0" fmla="*/ 0 h 1284514"/>
              <a:gd name="connsiteX1" fmla="*/ 1284514 w 1284514"/>
              <a:gd name="connsiteY1" fmla="*/ 642257 h 1284514"/>
              <a:gd name="connsiteX2" fmla="*/ 642257 w 1284514"/>
              <a:gd name="connsiteY2" fmla="*/ 1284514 h 1284514"/>
              <a:gd name="connsiteX3" fmla="*/ 0 w 1284514"/>
              <a:gd name="connsiteY3" fmla="*/ 642257 h 1284514"/>
              <a:gd name="connsiteX4" fmla="*/ 642257 w 1284514"/>
              <a:gd name="connsiteY4" fmla="*/ 0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4514" h="1284514">
                <a:moveTo>
                  <a:pt x="642257" y="0"/>
                </a:moveTo>
                <a:cubicBezTo>
                  <a:pt x="996966" y="0"/>
                  <a:pt x="1284514" y="287548"/>
                  <a:pt x="1284514" y="642257"/>
                </a:cubicBezTo>
                <a:cubicBezTo>
                  <a:pt x="1284514" y="996966"/>
                  <a:pt x="996966" y="1284514"/>
                  <a:pt x="642257" y="1284514"/>
                </a:cubicBezTo>
                <a:cubicBezTo>
                  <a:pt x="287548" y="1284514"/>
                  <a:pt x="0" y="996966"/>
                  <a:pt x="0" y="642257"/>
                </a:cubicBezTo>
                <a:cubicBezTo>
                  <a:pt x="0" y="287548"/>
                  <a:pt x="287548" y="0"/>
                  <a:pt x="642257" y="0"/>
                </a:cubicBezTo>
                <a:close/>
              </a:path>
            </a:pathLst>
          </a:custGeom>
          <a:ln w="6350">
            <a:solidFill>
              <a:schemeClr val="tx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6194425" y="6082929"/>
            <a:ext cx="352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u="none" strike="noStrike" dirty="0">
                <a:effectLst/>
              </a:rPr>
              <a:t>评估指标：轮廓系数</a:t>
            </a:r>
            <a:r>
              <a:rPr lang="en-US" altLang="zh-CN" sz="2400" b="0" i="0" u="none" strike="noStrike" dirty="0">
                <a:solidFill>
                  <a:schemeClr val="bg1"/>
                </a:solidFill>
                <a:effectLst/>
              </a:rPr>
              <a:t>4</a:t>
            </a:r>
            <a:endParaRPr lang="zh-CN" altLang="en-US" sz="2400" b="0" i="0" u="none" strike="noStrike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984250"/>
            <a:ext cx="10698480" cy="15087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785" y="2629535"/>
            <a:ext cx="7519035" cy="15113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950720" y="4244340"/>
            <a:ext cx="37750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class：目标值：是否复发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age：年龄（</a:t>
            </a:r>
            <a:r>
              <a:rPr lang="en-US" altLang="zh-CN" dirty="0"/>
              <a:t>6</a:t>
            </a:r>
            <a:r>
              <a:rPr lang="zh-CN" altLang="en-US" dirty="0"/>
              <a:t>个区间）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menopause：是否绝经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tumor-size：肿瘤大小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inv-nodes：淋巴结个数</a:t>
            </a:r>
          </a:p>
          <a:p>
            <a:pPr algn="l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580380" y="4244340"/>
            <a:ext cx="44323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node-caps：有无结节冒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deg-malig：肿瘤恶性程度（</a:t>
            </a:r>
            <a:r>
              <a:rPr lang="en-US" altLang="zh-CN" dirty="0"/>
              <a:t>3</a:t>
            </a:r>
            <a:r>
              <a:rPr lang="zh-CN" altLang="en-US" dirty="0"/>
              <a:t>级）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breast： 左右胸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breast-quad：所在象限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irradiat：是否有放射性治疗经历</a:t>
            </a:r>
          </a:p>
        </p:txBody>
      </p:sp>
    </p:spTree>
  </p:cSld>
  <p:clrMapOvr>
    <a:masterClrMapping/>
  </p:clrMapOvr>
  <p:transition>
    <p:pull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19" y="1029136"/>
            <a:ext cx="10577518" cy="5528703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" y="1000125"/>
            <a:ext cx="10633710" cy="545465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69303" y="359924"/>
            <a:ext cx="2316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算法选择——癌症复发诊断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46413" y="396118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488499" y="2101041"/>
            <a:ext cx="462043" cy="503129"/>
          </a:xfrm>
          <a:custGeom>
            <a:avLst/>
            <a:gdLst>
              <a:gd name="T0" fmla="*/ 174 w 271"/>
              <a:gd name="T1" fmla="*/ 156 h 295"/>
              <a:gd name="T2" fmla="*/ 171 w 271"/>
              <a:gd name="T3" fmla="*/ 142 h 295"/>
              <a:gd name="T4" fmla="*/ 123 w 271"/>
              <a:gd name="T5" fmla="*/ 37 h 295"/>
              <a:gd name="T6" fmla="*/ 208 w 271"/>
              <a:gd name="T7" fmla="*/ 65 h 295"/>
              <a:gd name="T8" fmla="*/ 4 w 271"/>
              <a:gd name="T9" fmla="*/ 93 h 295"/>
              <a:gd name="T10" fmla="*/ 67 w 271"/>
              <a:gd name="T11" fmla="*/ 60 h 295"/>
              <a:gd name="T12" fmla="*/ 163 w 271"/>
              <a:gd name="T13" fmla="*/ 103 h 295"/>
              <a:gd name="T14" fmla="*/ 170 w 271"/>
              <a:gd name="T15" fmla="*/ 129 h 295"/>
              <a:gd name="T16" fmla="*/ 91 w 271"/>
              <a:gd name="T17" fmla="*/ 146 h 295"/>
              <a:gd name="T18" fmla="*/ 158 w 271"/>
              <a:gd name="T19" fmla="*/ 90 h 295"/>
              <a:gd name="T20" fmla="*/ 188 w 271"/>
              <a:gd name="T21" fmla="*/ 146 h 295"/>
              <a:gd name="T22" fmla="*/ 114 w 271"/>
              <a:gd name="T23" fmla="*/ 70 h 295"/>
              <a:gd name="T24" fmla="*/ 218 w 271"/>
              <a:gd name="T25" fmla="*/ 234 h 295"/>
              <a:gd name="T26" fmla="*/ 37 w 271"/>
              <a:gd name="T27" fmla="*/ 177 h 295"/>
              <a:gd name="T28" fmla="*/ 111 w 271"/>
              <a:gd name="T29" fmla="*/ 3 h 295"/>
              <a:gd name="T30" fmla="*/ 247 w 271"/>
              <a:gd name="T31" fmla="*/ 73 h 295"/>
              <a:gd name="T32" fmla="*/ 194 w 271"/>
              <a:gd name="T33" fmla="*/ 220 h 295"/>
              <a:gd name="T34" fmla="*/ 102 w 271"/>
              <a:gd name="T35" fmla="*/ 180 h 295"/>
              <a:gd name="T36" fmla="*/ 61 w 271"/>
              <a:gd name="T37" fmla="*/ 202 h 295"/>
              <a:gd name="T38" fmla="*/ 203 w 271"/>
              <a:gd name="T39" fmla="*/ 180 h 295"/>
              <a:gd name="T40" fmla="*/ 102 w 271"/>
              <a:gd name="T41" fmla="*/ 14 h 295"/>
              <a:gd name="T42" fmla="*/ 203 w 271"/>
              <a:gd name="T43" fmla="*/ 180 h 295"/>
              <a:gd name="T44" fmla="*/ 222 w 271"/>
              <a:gd name="T45" fmla="*/ 146 h 295"/>
              <a:gd name="T46" fmla="*/ 207 w 271"/>
              <a:gd name="T47" fmla="*/ 219 h 295"/>
              <a:gd name="T48" fmla="*/ 267 w 271"/>
              <a:gd name="T49" fmla="*/ 190 h 295"/>
              <a:gd name="T50" fmla="*/ 229 w 271"/>
              <a:gd name="T51" fmla="*/ 212 h 295"/>
              <a:gd name="T52" fmla="*/ 253 w 271"/>
              <a:gd name="T53" fmla="*/ 223 h 295"/>
              <a:gd name="T54" fmla="*/ 115 w 271"/>
              <a:gd name="T55" fmla="*/ 260 h 295"/>
              <a:gd name="T56" fmla="*/ 66 w 271"/>
              <a:gd name="T57" fmla="*/ 222 h 295"/>
              <a:gd name="T58" fmla="*/ 128 w 271"/>
              <a:gd name="T59" fmla="*/ 287 h 295"/>
              <a:gd name="T60" fmla="*/ 258 w 271"/>
              <a:gd name="T61" fmla="*/ 208 h 295"/>
              <a:gd name="T62" fmla="*/ 120 w 271"/>
              <a:gd name="T63" fmla="*/ 65 h 295"/>
              <a:gd name="T64" fmla="*/ 198 w 271"/>
              <a:gd name="T65" fmla="*/ 6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1" h="295">
                <a:moveTo>
                  <a:pt x="171" y="142"/>
                </a:moveTo>
                <a:cubicBezTo>
                  <a:pt x="171" y="145"/>
                  <a:pt x="173" y="152"/>
                  <a:pt x="174" y="156"/>
                </a:cubicBezTo>
                <a:cubicBezTo>
                  <a:pt x="159" y="154"/>
                  <a:pt x="145" y="152"/>
                  <a:pt x="130" y="150"/>
                </a:cubicBezTo>
                <a:cubicBezTo>
                  <a:pt x="138" y="133"/>
                  <a:pt x="156" y="138"/>
                  <a:pt x="171" y="142"/>
                </a:cubicBezTo>
                <a:close/>
                <a:moveTo>
                  <a:pt x="210" y="48"/>
                </a:moveTo>
                <a:cubicBezTo>
                  <a:pt x="181" y="44"/>
                  <a:pt x="152" y="40"/>
                  <a:pt x="123" y="37"/>
                </a:cubicBezTo>
                <a:cubicBezTo>
                  <a:pt x="122" y="42"/>
                  <a:pt x="121" y="50"/>
                  <a:pt x="120" y="54"/>
                </a:cubicBezTo>
                <a:cubicBezTo>
                  <a:pt x="149" y="57"/>
                  <a:pt x="178" y="62"/>
                  <a:pt x="208" y="65"/>
                </a:cubicBezTo>
                <a:cubicBezTo>
                  <a:pt x="208" y="61"/>
                  <a:pt x="209" y="52"/>
                  <a:pt x="210" y="48"/>
                </a:cubicBezTo>
                <a:close/>
                <a:moveTo>
                  <a:pt x="4" y="93"/>
                </a:moveTo>
                <a:cubicBezTo>
                  <a:pt x="0" y="119"/>
                  <a:pt x="23" y="140"/>
                  <a:pt x="33" y="163"/>
                </a:cubicBezTo>
                <a:cubicBezTo>
                  <a:pt x="45" y="129"/>
                  <a:pt x="56" y="94"/>
                  <a:pt x="67" y="60"/>
                </a:cubicBezTo>
                <a:cubicBezTo>
                  <a:pt x="46" y="69"/>
                  <a:pt x="14" y="68"/>
                  <a:pt x="4" y="93"/>
                </a:cubicBezTo>
                <a:close/>
                <a:moveTo>
                  <a:pt x="163" y="103"/>
                </a:moveTo>
                <a:cubicBezTo>
                  <a:pt x="158" y="111"/>
                  <a:pt x="153" y="118"/>
                  <a:pt x="148" y="126"/>
                </a:cubicBezTo>
                <a:cubicBezTo>
                  <a:pt x="155" y="127"/>
                  <a:pt x="162" y="128"/>
                  <a:pt x="170" y="129"/>
                </a:cubicBezTo>
                <a:cubicBezTo>
                  <a:pt x="167" y="120"/>
                  <a:pt x="165" y="112"/>
                  <a:pt x="163" y="103"/>
                </a:cubicBezTo>
                <a:close/>
                <a:moveTo>
                  <a:pt x="91" y="146"/>
                </a:moveTo>
                <a:cubicBezTo>
                  <a:pt x="100" y="145"/>
                  <a:pt x="112" y="152"/>
                  <a:pt x="118" y="143"/>
                </a:cubicBezTo>
                <a:cubicBezTo>
                  <a:pt x="132" y="126"/>
                  <a:pt x="144" y="107"/>
                  <a:pt x="158" y="90"/>
                </a:cubicBezTo>
                <a:cubicBezTo>
                  <a:pt x="164" y="89"/>
                  <a:pt x="169" y="87"/>
                  <a:pt x="175" y="86"/>
                </a:cubicBezTo>
                <a:cubicBezTo>
                  <a:pt x="180" y="106"/>
                  <a:pt x="183" y="126"/>
                  <a:pt x="188" y="146"/>
                </a:cubicBezTo>
                <a:cubicBezTo>
                  <a:pt x="194" y="125"/>
                  <a:pt x="198" y="103"/>
                  <a:pt x="203" y="81"/>
                </a:cubicBezTo>
                <a:cubicBezTo>
                  <a:pt x="173" y="78"/>
                  <a:pt x="144" y="74"/>
                  <a:pt x="114" y="70"/>
                </a:cubicBezTo>
                <a:cubicBezTo>
                  <a:pt x="107" y="95"/>
                  <a:pt x="99" y="121"/>
                  <a:pt x="91" y="146"/>
                </a:cubicBezTo>
                <a:close/>
                <a:moveTo>
                  <a:pt x="218" y="234"/>
                </a:moveTo>
                <a:cubicBezTo>
                  <a:pt x="165" y="229"/>
                  <a:pt x="112" y="220"/>
                  <a:pt x="59" y="213"/>
                </a:cubicBezTo>
                <a:cubicBezTo>
                  <a:pt x="43" y="211"/>
                  <a:pt x="29" y="193"/>
                  <a:pt x="37" y="177"/>
                </a:cubicBezTo>
                <a:cubicBezTo>
                  <a:pt x="54" y="125"/>
                  <a:pt x="71" y="73"/>
                  <a:pt x="88" y="20"/>
                </a:cubicBezTo>
                <a:cubicBezTo>
                  <a:pt x="90" y="10"/>
                  <a:pt x="100" y="0"/>
                  <a:pt x="111" y="3"/>
                </a:cubicBezTo>
                <a:cubicBezTo>
                  <a:pt x="157" y="8"/>
                  <a:pt x="203" y="14"/>
                  <a:pt x="248" y="20"/>
                </a:cubicBezTo>
                <a:cubicBezTo>
                  <a:pt x="244" y="38"/>
                  <a:pt x="244" y="55"/>
                  <a:pt x="247" y="73"/>
                </a:cubicBezTo>
                <a:cubicBezTo>
                  <a:pt x="238" y="127"/>
                  <a:pt x="227" y="180"/>
                  <a:pt x="218" y="234"/>
                </a:cubicBezTo>
                <a:close/>
                <a:moveTo>
                  <a:pt x="194" y="220"/>
                </a:moveTo>
                <a:cubicBezTo>
                  <a:pt x="193" y="210"/>
                  <a:pt x="192" y="200"/>
                  <a:pt x="192" y="190"/>
                </a:cubicBezTo>
                <a:cubicBezTo>
                  <a:pt x="162" y="188"/>
                  <a:pt x="132" y="183"/>
                  <a:pt x="102" y="180"/>
                </a:cubicBezTo>
                <a:cubicBezTo>
                  <a:pt x="83" y="178"/>
                  <a:pt x="64" y="173"/>
                  <a:pt x="46" y="178"/>
                </a:cubicBezTo>
                <a:cubicBezTo>
                  <a:pt x="45" y="188"/>
                  <a:pt x="48" y="200"/>
                  <a:pt x="61" y="202"/>
                </a:cubicBezTo>
                <a:cubicBezTo>
                  <a:pt x="105" y="209"/>
                  <a:pt x="149" y="215"/>
                  <a:pt x="194" y="220"/>
                </a:cubicBezTo>
                <a:close/>
                <a:moveTo>
                  <a:pt x="203" y="180"/>
                </a:moveTo>
                <a:cubicBezTo>
                  <a:pt x="214" y="130"/>
                  <a:pt x="225" y="80"/>
                  <a:pt x="236" y="30"/>
                </a:cubicBezTo>
                <a:cubicBezTo>
                  <a:pt x="191" y="24"/>
                  <a:pt x="147" y="17"/>
                  <a:pt x="102" y="14"/>
                </a:cubicBezTo>
                <a:cubicBezTo>
                  <a:pt x="84" y="63"/>
                  <a:pt x="69" y="114"/>
                  <a:pt x="52" y="164"/>
                </a:cubicBezTo>
                <a:cubicBezTo>
                  <a:pt x="103" y="167"/>
                  <a:pt x="153" y="176"/>
                  <a:pt x="203" y="180"/>
                </a:cubicBezTo>
                <a:close/>
                <a:moveTo>
                  <a:pt x="207" y="219"/>
                </a:moveTo>
                <a:cubicBezTo>
                  <a:pt x="216" y="196"/>
                  <a:pt x="218" y="170"/>
                  <a:pt x="222" y="146"/>
                </a:cubicBezTo>
                <a:cubicBezTo>
                  <a:pt x="217" y="162"/>
                  <a:pt x="217" y="179"/>
                  <a:pt x="207" y="193"/>
                </a:cubicBezTo>
                <a:cubicBezTo>
                  <a:pt x="200" y="200"/>
                  <a:pt x="206" y="210"/>
                  <a:pt x="207" y="219"/>
                </a:cubicBezTo>
                <a:close/>
                <a:moveTo>
                  <a:pt x="258" y="208"/>
                </a:moveTo>
                <a:cubicBezTo>
                  <a:pt x="261" y="202"/>
                  <a:pt x="265" y="196"/>
                  <a:pt x="267" y="190"/>
                </a:cubicBezTo>
                <a:cubicBezTo>
                  <a:pt x="259" y="176"/>
                  <a:pt x="250" y="162"/>
                  <a:pt x="240" y="149"/>
                </a:cubicBezTo>
                <a:cubicBezTo>
                  <a:pt x="237" y="170"/>
                  <a:pt x="233" y="191"/>
                  <a:pt x="229" y="212"/>
                </a:cubicBezTo>
                <a:cubicBezTo>
                  <a:pt x="235" y="210"/>
                  <a:pt x="241" y="208"/>
                  <a:pt x="247" y="205"/>
                </a:cubicBezTo>
                <a:cubicBezTo>
                  <a:pt x="249" y="211"/>
                  <a:pt x="251" y="217"/>
                  <a:pt x="253" y="223"/>
                </a:cubicBezTo>
                <a:cubicBezTo>
                  <a:pt x="205" y="243"/>
                  <a:pt x="158" y="263"/>
                  <a:pt x="110" y="282"/>
                </a:cubicBezTo>
                <a:cubicBezTo>
                  <a:pt x="109" y="274"/>
                  <a:pt x="105" y="264"/>
                  <a:pt x="115" y="260"/>
                </a:cubicBezTo>
                <a:cubicBezTo>
                  <a:pt x="132" y="250"/>
                  <a:pt x="151" y="245"/>
                  <a:pt x="168" y="236"/>
                </a:cubicBezTo>
                <a:cubicBezTo>
                  <a:pt x="134" y="231"/>
                  <a:pt x="100" y="226"/>
                  <a:pt x="66" y="222"/>
                </a:cubicBezTo>
                <a:cubicBezTo>
                  <a:pt x="78" y="243"/>
                  <a:pt x="89" y="265"/>
                  <a:pt x="102" y="286"/>
                </a:cubicBezTo>
                <a:cubicBezTo>
                  <a:pt x="108" y="295"/>
                  <a:pt x="120" y="291"/>
                  <a:pt x="128" y="287"/>
                </a:cubicBezTo>
                <a:cubicBezTo>
                  <a:pt x="176" y="267"/>
                  <a:pt x="224" y="248"/>
                  <a:pt x="271" y="226"/>
                </a:cubicBezTo>
                <a:cubicBezTo>
                  <a:pt x="267" y="220"/>
                  <a:pt x="263" y="214"/>
                  <a:pt x="258" y="208"/>
                </a:cubicBezTo>
                <a:close/>
                <a:moveTo>
                  <a:pt x="114" y="59"/>
                </a:moveTo>
                <a:cubicBezTo>
                  <a:pt x="115" y="61"/>
                  <a:pt x="119" y="64"/>
                  <a:pt x="120" y="65"/>
                </a:cubicBezTo>
                <a:cubicBezTo>
                  <a:pt x="149" y="70"/>
                  <a:pt x="179" y="76"/>
                  <a:pt x="208" y="75"/>
                </a:cubicBezTo>
                <a:cubicBezTo>
                  <a:pt x="206" y="73"/>
                  <a:pt x="201" y="70"/>
                  <a:pt x="198" y="68"/>
                </a:cubicBezTo>
                <a:cubicBezTo>
                  <a:pt x="170" y="65"/>
                  <a:pt x="142" y="59"/>
                  <a:pt x="11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909300"/>
            <a:ext cx="10698480" cy="1508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2" y="2532176"/>
            <a:ext cx="10751389" cy="308739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72222" y="5733684"/>
            <a:ext cx="106997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是否复发（</a:t>
            </a:r>
            <a:r>
              <a:rPr lang="en-US" altLang="zh-CN" dirty="0"/>
              <a:t>0-1</a:t>
            </a:r>
            <a:r>
              <a:rPr lang="zh-CN" altLang="en-US" dirty="0"/>
              <a:t>）         年龄（</a:t>
            </a:r>
            <a:r>
              <a:rPr lang="en-US" altLang="zh-CN" dirty="0"/>
              <a:t>0-5</a:t>
            </a:r>
            <a:r>
              <a:rPr lang="zh-CN" altLang="en-US" dirty="0"/>
              <a:t>）         绝经期（</a:t>
            </a:r>
            <a:r>
              <a:rPr lang="en-US" altLang="zh-CN" dirty="0"/>
              <a:t>0-2</a:t>
            </a:r>
            <a:r>
              <a:rPr lang="zh-CN" altLang="en-US" dirty="0"/>
              <a:t>）          肿瘤大小（</a:t>
            </a:r>
            <a:r>
              <a:rPr lang="en-US" altLang="zh-CN" dirty="0"/>
              <a:t>0-5</a:t>
            </a:r>
            <a:r>
              <a:rPr lang="zh-CN" altLang="en-US" dirty="0"/>
              <a:t>）        淋巴结个数（</a:t>
            </a:r>
            <a:r>
              <a:rPr lang="en-US" altLang="zh-CN" dirty="0"/>
              <a:t>0-4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体内肿块（</a:t>
            </a:r>
            <a:r>
              <a:rPr lang="en-US" altLang="zh-CN" dirty="0"/>
              <a:t>0-1</a:t>
            </a:r>
            <a:r>
              <a:rPr lang="zh-CN" altLang="en-US" dirty="0"/>
              <a:t>）         体内肿块所在象限（</a:t>
            </a:r>
            <a:r>
              <a:rPr lang="en-US" altLang="zh-CN" dirty="0"/>
              <a:t>0-4</a:t>
            </a:r>
            <a:r>
              <a:rPr lang="zh-CN" altLang="en-US" dirty="0"/>
              <a:t>）                    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是否放疗</a:t>
            </a:r>
            <a:r>
              <a:rPr lang="zh-CN" altLang="en-US" dirty="0"/>
              <a:t>（</a:t>
            </a:r>
            <a:r>
              <a:rPr lang="en-US" altLang="zh-CN" dirty="0"/>
              <a:t>0-1</a:t>
            </a:r>
            <a:r>
              <a:rPr lang="zh-CN" altLang="en-US" dirty="0"/>
              <a:t>） </a:t>
            </a:r>
          </a:p>
          <a:p>
            <a:r>
              <a:rPr lang="zh-CN" altLang="en-US" dirty="0"/>
              <a:t> </a:t>
            </a:r>
          </a:p>
        </p:txBody>
      </p:sp>
    </p:spTree>
  </p:cSld>
  <p:clrMapOvr>
    <a:masterClrMapping/>
  </p:clrMapOvr>
  <p:transition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RlYjkwZTllYmZlZmZmNjNkOTNhYjM2OWFhNWJkNzc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2F416F"/>
            </a:gs>
            <a:gs pos="100000">
              <a:srgbClr val="000B3F"/>
            </a:gs>
          </a:gsLst>
          <a:lin ang="13500000" scaled="1"/>
          <a:tileRect/>
        </a:gradFill>
        <a:ln w="19050">
          <a:solidFill>
            <a:srgbClr val="002060"/>
          </a:solidFill>
        </a:ln>
        <a:effectLst>
          <a:outerShdw blurRad="241300" dist="254000" dir="2700000" sx="90000" sy="90000" algn="tl" rotWithShape="0">
            <a:schemeClr val="tx1">
              <a:alpha val="20000"/>
            </a:schemeClr>
          </a:outerShdw>
        </a:effectLst>
      </a:spPr>
      <a:bodyPr rot="0" vertOverflow="overflow" horzOverflow="overflow" vert="horz" wrap="square" lIns="0" tIns="0" rIns="0" bIns="0" numCol="1" spcCol="0" rtlCol="0" fromWordArt="0" anchor="ctr" anchorCtr="0" forceAA="0" compatLnSpc="1">
        <a:noAutofit/>
      </a:bodyPr>
      <a:lstStyle>
        <a:defPPr algn="ctr">
          <a:defRPr lang="en-US" sz="1600"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1342</Words>
  <Application>Microsoft Macintosh PowerPoint</Application>
  <PresentationFormat>宽屏</PresentationFormat>
  <Paragraphs>330</Paragraphs>
  <Slides>93</Slides>
  <Notes>93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93</vt:i4>
      </vt:variant>
    </vt:vector>
  </HeadingPairs>
  <TitlesOfParts>
    <vt:vector size="103" baseType="lpstr">
      <vt:lpstr>-apple-system</vt:lpstr>
      <vt:lpstr>等线</vt:lpstr>
      <vt:lpstr>等线 Light</vt:lpstr>
      <vt:lpstr>微软雅黑</vt:lpstr>
      <vt:lpstr>LarkHackSafariFont</vt:lpstr>
      <vt:lpstr>Arial</vt:lpstr>
      <vt:lpstr>Calibri</vt:lpstr>
      <vt:lpstr>Office 主题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更多精品：http://shop248912786.taobao.com</dc:title>
  <dc:subject>更多精品：http://shop248912786.taobao.com</dc:subject>
  <dc:creator>淘宝---解忧素材</dc:creator>
  <cp:keywords>更多精品：http:/shop248912786.taobao.com</cp:keywords>
  <cp:lastModifiedBy>沈 超凡</cp:lastModifiedBy>
  <cp:revision>45</cp:revision>
  <dcterms:created xsi:type="dcterms:W3CDTF">2022-12-08T15:11:56Z</dcterms:created>
  <dcterms:modified xsi:type="dcterms:W3CDTF">2023-01-05T06:42:11Z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  <property fmtid="{D5CDD505-2E9C-101B-9397-08002B2CF9AE}" pid="3" name="ICV">
    <vt:lpwstr>157AFAB56BBC4354A34D45FAFAFD0E27</vt:lpwstr>
  </property>
</Properties>
</file>